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61" r:id="rId2"/>
    <p:sldId id="270" r:id="rId3"/>
    <p:sldId id="271" r:id="rId4"/>
    <p:sldId id="272" r:id="rId5"/>
    <p:sldId id="281" r:id="rId6"/>
    <p:sldId id="273" r:id="rId7"/>
    <p:sldId id="284" r:id="rId8"/>
    <p:sldId id="274" r:id="rId9"/>
    <p:sldId id="275" r:id="rId10"/>
    <p:sldId id="276" r:id="rId11"/>
    <p:sldId id="277" r:id="rId12"/>
    <p:sldId id="278" r:id="rId13"/>
    <p:sldId id="285" r:id="rId14"/>
    <p:sldId id="286" r:id="rId15"/>
    <p:sldId id="279" r:id="rId16"/>
    <p:sldId id="280" r:id="rId17"/>
    <p:sldId id="28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EFF"/>
    <a:srgbClr val="0BF4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3" autoAdjust="0"/>
    <p:restoredTop sz="68836" autoAdjust="0"/>
  </p:normalViewPr>
  <p:slideViewPr>
    <p:cSldViewPr snapToGrid="0">
      <p:cViewPr varScale="1">
        <p:scale>
          <a:sx n="92" d="100"/>
          <a:sy n="92" d="100"/>
        </p:scale>
        <p:origin x="1142" y="51"/>
      </p:cViewPr>
      <p:guideLst/>
    </p:cSldViewPr>
  </p:slideViewPr>
  <p:outlineViewPr>
    <p:cViewPr>
      <p:scale>
        <a:sx n="33" d="100"/>
        <a:sy n="33" d="100"/>
      </p:scale>
      <p:origin x="0" y="-387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7AC48D-2F10-4680-AAF0-AB3B1B5B11E0}"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D92DADF7-4AC1-4B7B-A8B5-43F6133E0210}">
      <dgm:prSet custT="1"/>
      <dgm:spPr/>
      <dgm:t>
        <a:bodyPr/>
        <a:lstStyle/>
        <a:p>
          <a:r>
            <a:rPr lang="el-GR" sz="1400" b="1" dirty="0">
              <a:latin typeface="Aptos" panose="020B0004020202020204" pitchFamily="34" charset="0"/>
            </a:rPr>
            <a:t>Επίδομα βαριάς κινητικής αναπηρίας</a:t>
          </a:r>
          <a:endParaRPr lang="en-US" sz="1400" dirty="0">
            <a:latin typeface="Aptos" panose="020B0004020202020204" pitchFamily="34" charset="0"/>
          </a:endParaRPr>
        </a:p>
      </dgm:t>
    </dgm:pt>
    <dgm:pt modelId="{8EA3FB10-2352-49EC-95D7-2792B03AC5AB}" type="parTrans" cxnId="{C6833C53-9893-4DC0-A1B4-2A0418F3CFC6}">
      <dgm:prSet/>
      <dgm:spPr/>
      <dgm:t>
        <a:bodyPr/>
        <a:lstStyle/>
        <a:p>
          <a:endParaRPr lang="en-US">
            <a:latin typeface="Aptos" panose="020B0004020202020204" pitchFamily="34" charset="0"/>
          </a:endParaRPr>
        </a:p>
      </dgm:t>
    </dgm:pt>
    <dgm:pt modelId="{7651CD72-6A54-4A26-96EA-04B1BB2EF524}" type="sibTrans" cxnId="{C6833C53-9893-4DC0-A1B4-2A0418F3CFC6}">
      <dgm:prSet/>
      <dgm:spPr/>
      <dgm:t>
        <a:bodyPr/>
        <a:lstStyle/>
        <a:p>
          <a:endParaRPr lang="en-US">
            <a:latin typeface="Aptos" panose="020B0004020202020204" pitchFamily="34" charset="0"/>
          </a:endParaRPr>
        </a:p>
      </dgm:t>
    </dgm:pt>
    <dgm:pt modelId="{830EDE0B-4013-4C69-A2C4-613BC2462FD3}">
      <dgm:prSet custT="1"/>
      <dgm:spPr/>
      <dgm:t>
        <a:bodyPr/>
        <a:lstStyle/>
        <a:p>
          <a:r>
            <a:rPr lang="el-GR" sz="1400" dirty="0">
              <a:latin typeface="Aptos" panose="020B0004020202020204" pitchFamily="34" charset="0"/>
            </a:rPr>
            <a:t>Δικαιούχοι: 2,505 άτομα (Δεκέμβριος 2025)</a:t>
          </a:r>
          <a:endParaRPr lang="en-US" sz="1400" dirty="0">
            <a:latin typeface="Aptos" panose="020B0004020202020204" pitchFamily="34" charset="0"/>
          </a:endParaRPr>
        </a:p>
      </dgm:t>
    </dgm:pt>
    <dgm:pt modelId="{E284815A-C075-4AA2-8F9F-E65795BA23CC}" type="parTrans" cxnId="{5BD3A5BB-2962-4A92-B692-701415BBEA5F}">
      <dgm:prSet/>
      <dgm:spPr/>
      <dgm:t>
        <a:bodyPr/>
        <a:lstStyle/>
        <a:p>
          <a:endParaRPr lang="en-US">
            <a:latin typeface="Aptos" panose="020B0004020202020204" pitchFamily="34" charset="0"/>
          </a:endParaRPr>
        </a:p>
      </dgm:t>
    </dgm:pt>
    <dgm:pt modelId="{F239D7B3-2405-46D5-8DB4-9F0165B95674}" type="sibTrans" cxnId="{5BD3A5BB-2962-4A92-B692-701415BBEA5F}">
      <dgm:prSet/>
      <dgm:spPr/>
      <dgm:t>
        <a:bodyPr/>
        <a:lstStyle/>
        <a:p>
          <a:endParaRPr lang="en-US">
            <a:latin typeface="Aptos" panose="020B0004020202020204" pitchFamily="34" charset="0"/>
          </a:endParaRPr>
        </a:p>
      </dgm:t>
    </dgm:pt>
    <dgm:pt modelId="{4B99699C-E4A6-4249-8276-56AD040604E8}">
      <dgm:prSet custT="1"/>
      <dgm:spPr/>
      <dgm:t>
        <a:bodyPr/>
        <a:lstStyle/>
        <a:p>
          <a:r>
            <a:rPr lang="el-GR" sz="1400" dirty="0">
              <a:latin typeface="Aptos" panose="020B0004020202020204" pitchFamily="34" charset="0"/>
            </a:rPr>
            <a:t>1990: €171</a:t>
          </a:r>
          <a:endParaRPr lang="en-US" sz="1400" dirty="0">
            <a:latin typeface="Aptos" panose="020B0004020202020204" pitchFamily="34" charset="0"/>
          </a:endParaRPr>
        </a:p>
      </dgm:t>
    </dgm:pt>
    <dgm:pt modelId="{2BE405C9-FF83-4DBA-9C58-4B239AD45433}" type="parTrans" cxnId="{05644410-7613-4488-BD96-CE1A68AD6753}">
      <dgm:prSet/>
      <dgm:spPr/>
      <dgm:t>
        <a:bodyPr/>
        <a:lstStyle/>
        <a:p>
          <a:endParaRPr lang="en-US">
            <a:latin typeface="Aptos" panose="020B0004020202020204" pitchFamily="34" charset="0"/>
          </a:endParaRPr>
        </a:p>
      </dgm:t>
    </dgm:pt>
    <dgm:pt modelId="{5267AD0A-9EAC-4102-A01F-C2EAE56AC3AA}" type="sibTrans" cxnId="{05644410-7613-4488-BD96-CE1A68AD6753}">
      <dgm:prSet/>
      <dgm:spPr/>
      <dgm:t>
        <a:bodyPr/>
        <a:lstStyle/>
        <a:p>
          <a:endParaRPr lang="en-US">
            <a:latin typeface="Aptos" panose="020B0004020202020204" pitchFamily="34" charset="0"/>
          </a:endParaRPr>
        </a:p>
      </dgm:t>
    </dgm:pt>
    <dgm:pt modelId="{9F81346F-1DA0-4F9B-B642-ECF30E789A83}">
      <dgm:prSet custT="1"/>
      <dgm:spPr/>
      <dgm:t>
        <a:bodyPr/>
        <a:lstStyle/>
        <a:p>
          <a:r>
            <a:rPr lang="el-GR" sz="1400" dirty="0">
              <a:latin typeface="Aptos" panose="020B0004020202020204" pitchFamily="34" charset="0"/>
            </a:rPr>
            <a:t>2001: €256</a:t>
          </a:r>
          <a:endParaRPr lang="en-US" sz="1400" dirty="0">
            <a:latin typeface="Aptos" panose="020B0004020202020204" pitchFamily="34" charset="0"/>
          </a:endParaRPr>
        </a:p>
      </dgm:t>
    </dgm:pt>
    <dgm:pt modelId="{9F2D146F-C2CE-4432-A523-03A7092AA6F1}" type="parTrans" cxnId="{0F435280-23D0-4B5B-9A3A-1F44E24741C3}">
      <dgm:prSet/>
      <dgm:spPr/>
      <dgm:t>
        <a:bodyPr/>
        <a:lstStyle/>
        <a:p>
          <a:endParaRPr lang="en-US">
            <a:latin typeface="Aptos" panose="020B0004020202020204" pitchFamily="34" charset="0"/>
          </a:endParaRPr>
        </a:p>
      </dgm:t>
    </dgm:pt>
    <dgm:pt modelId="{F60C617C-007F-4E42-AC3C-F9E05E36EA6A}" type="sibTrans" cxnId="{0F435280-23D0-4B5B-9A3A-1F44E24741C3}">
      <dgm:prSet/>
      <dgm:spPr/>
      <dgm:t>
        <a:bodyPr/>
        <a:lstStyle/>
        <a:p>
          <a:endParaRPr lang="en-US">
            <a:latin typeface="Aptos" panose="020B0004020202020204" pitchFamily="34" charset="0"/>
          </a:endParaRPr>
        </a:p>
      </dgm:t>
    </dgm:pt>
    <dgm:pt modelId="{5BFBC911-ED4E-4D67-8E11-FE81A2F8DE19}">
      <dgm:prSet custT="1"/>
      <dgm:spPr/>
      <dgm:t>
        <a:bodyPr/>
        <a:lstStyle/>
        <a:p>
          <a:r>
            <a:rPr lang="el-GR" sz="1400" dirty="0">
              <a:latin typeface="Aptos" panose="020B0004020202020204" pitchFamily="34" charset="0"/>
            </a:rPr>
            <a:t>2009: €316</a:t>
          </a:r>
          <a:endParaRPr lang="en-US" sz="1400" dirty="0">
            <a:latin typeface="Aptos" panose="020B0004020202020204" pitchFamily="34" charset="0"/>
          </a:endParaRPr>
        </a:p>
      </dgm:t>
    </dgm:pt>
    <dgm:pt modelId="{BCDE361D-1625-47DC-A0A4-E4EC314A2F5F}" type="parTrans" cxnId="{F6FD513D-F621-4BCC-88FB-982C229CE959}">
      <dgm:prSet/>
      <dgm:spPr/>
      <dgm:t>
        <a:bodyPr/>
        <a:lstStyle/>
        <a:p>
          <a:endParaRPr lang="en-US">
            <a:latin typeface="Aptos" panose="020B0004020202020204" pitchFamily="34" charset="0"/>
          </a:endParaRPr>
        </a:p>
      </dgm:t>
    </dgm:pt>
    <dgm:pt modelId="{C62A5C71-7548-42B9-A542-237044603BE8}" type="sibTrans" cxnId="{F6FD513D-F621-4BCC-88FB-982C229CE959}">
      <dgm:prSet/>
      <dgm:spPr/>
      <dgm:t>
        <a:bodyPr/>
        <a:lstStyle/>
        <a:p>
          <a:endParaRPr lang="en-US">
            <a:latin typeface="Aptos" panose="020B0004020202020204" pitchFamily="34" charset="0"/>
          </a:endParaRPr>
        </a:p>
      </dgm:t>
    </dgm:pt>
    <dgm:pt modelId="{89017D51-0506-4F3E-AE37-C4F3015197E8}">
      <dgm:prSet custT="1"/>
      <dgm:spPr/>
      <dgm:t>
        <a:bodyPr/>
        <a:lstStyle/>
        <a:p>
          <a:r>
            <a:rPr lang="el-GR" sz="1400" b="1" dirty="0">
              <a:latin typeface="Aptos" panose="020B0004020202020204" pitchFamily="34" charset="0"/>
            </a:rPr>
            <a:t>2026: €408</a:t>
          </a:r>
          <a:endParaRPr lang="en-US" sz="1400" b="1" dirty="0">
            <a:latin typeface="Aptos" panose="020B0004020202020204" pitchFamily="34" charset="0"/>
          </a:endParaRPr>
        </a:p>
      </dgm:t>
    </dgm:pt>
    <dgm:pt modelId="{5F221ED0-7AC3-41AE-BF91-9F1505A5B93E}" type="parTrans" cxnId="{1AACD018-8C99-41DC-9567-6A0789A041AB}">
      <dgm:prSet/>
      <dgm:spPr/>
      <dgm:t>
        <a:bodyPr/>
        <a:lstStyle/>
        <a:p>
          <a:endParaRPr lang="en-US">
            <a:latin typeface="Aptos" panose="020B0004020202020204" pitchFamily="34" charset="0"/>
          </a:endParaRPr>
        </a:p>
      </dgm:t>
    </dgm:pt>
    <dgm:pt modelId="{7F329245-A8E9-4A0F-9015-0A79E0241B96}" type="sibTrans" cxnId="{1AACD018-8C99-41DC-9567-6A0789A041AB}">
      <dgm:prSet/>
      <dgm:spPr/>
      <dgm:t>
        <a:bodyPr/>
        <a:lstStyle/>
        <a:p>
          <a:endParaRPr lang="en-US">
            <a:latin typeface="Aptos" panose="020B0004020202020204" pitchFamily="34" charset="0"/>
          </a:endParaRPr>
        </a:p>
      </dgm:t>
    </dgm:pt>
    <dgm:pt modelId="{99EC5ED5-59AB-46CC-A5D0-63BEC55126F2}">
      <dgm:prSet custT="1"/>
      <dgm:spPr/>
      <dgm:t>
        <a:bodyPr/>
        <a:lstStyle/>
        <a:p>
          <a:r>
            <a:rPr lang="el-GR" sz="1400" b="1">
              <a:latin typeface="Aptos" panose="020B0004020202020204" pitchFamily="34" charset="0"/>
            </a:rPr>
            <a:t>Επίδομα φροντίδας παραπληγικών</a:t>
          </a:r>
          <a:endParaRPr lang="en-US" sz="1400">
            <a:latin typeface="Aptos" panose="020B0004020202020204" pitchFamily="34" charset="0"/>
          </a:endParaRPr>
        </a:p>
      </dgm:t>
    </dgm:pt>
    <dgm:pt modelId="{AE2B7489-8562-443A-B345-F1D89FAA9858}" type="parTrans" cxnId="{23E5D3A3-DE20-4C02-8209-7E34E03583CC}">
      <dgm:prSet/>
      <dgm:spPr/>
      <dgm:t>
        <a:bodyPr/>
        <a:lstStyle/>
        <a:p>
          <a:endParaRPr lang="en-US">
            <a:latin typeface="Aptos" panose="020B0004020202020204" pitchFamily="34" charset="0"/>
          </a:endParaRPr>
        </a:p>
      </dgm:t>
    </dgm:pt>
    <dgm:pt modelId="{F90AE6E6-13FB-4A47-9303-34BD21D3400E}" type="sibTrans" cxnId="{23E5D3A3-DE20-4C02-8209-7E34E03583CC}">
      <dgm:prSet/>
      <dgm:spPr/>
      <dgm:t>
        <a:bodyPr/>
        <a:lstStyle/>
        <a:p>
          <a:endParaRPr lang="en-US">
            <a:latin typeface="Aptos" panose="020B0004020202020204" pitchFamily="34" charset="0"/>
          </a:endParaRPr>
        </a:p>
      </dgm:t>
    </dgm:pt>
    <dgm:pt modelId="{6796CB35-96BB-4FF4-83DF-C91FF57254FE}">
      <dgm:prSet custT="1"/>
      <dgm:spPr/>
      <dgm:t>
        <a:bodyPr/>
        <a:lstStyle/>
        <a:p>
          <a:r>
            <a:rPr lang="el-GR" sz="1400" dirty="0">
              <a:latin typeface="Aptos" panose="020B0004020202020204" pitchFamily="34" charset="0"/>
            </a:rPr>
            <a:t>Δικαιούχοι : 1332 άτομα για το βασικό και 273 για το ενισχυμένο (Δεκέμβριος 2025)</a:t>
          </a:r>
          <a:endParaRPr lang="en-US" sz="1400" dirty="0">
            <a:latin typeface="Aptos" panose="020B0004020202020204" pitchFamily="34" charset="0"/>
          </a:endParaRPr>
        </a:p>
      </dgm:t>
    </dgm:pt>
    <dgm:pt modelId="{D6ED6F9C-EBE9-4D1A-8D24-84C3DEA811E0}" type="parTrans" cxnId="{4E31F3F2-2097-4E43-A697-F185B9C8AC4B}">
      <dgm:prSet/>
      <dgm:spPr/>
      <dgm:t>
        <a:bodyPr/>
        <a:lstStyle/>
        <a:p>
          <a:endParaRPr lang="en-US">
            <a:latin typeface="Aptos" panose="020B0004020202020204" pitchFamily="34" charset="0"/>
          </a:endParaRPr>
        </a:p>
      </dgm:t>
    </dgm:pt>
    <dgm:pt modelId="{3FCBFB0B-2641-44D5-A088-3D556B360DCF}" type="sibTrans" cxnId="{4E31F3F2-2097-4E43-A697-F185B9C8AC4B}">
      <dgm:prSet/>
      <dgm:spPr/>
      <dgm:t>
        <a:bodyPr/>
        <a:lstStyle/>
        <a:p>
          <a:endParaRPr lang="en-US">
            <a:latin typeface="Aptos" panose="020B0004020202020204" pitchFamily="34" charset="0"/>
          </a:endParaRPr>
        </a:p>
      </dgm:t>
    </dgm:pt>
    <dgm:pt modelId="{21D67F5C-6ED9-4255-A623-BC25707C1AFD}">
      <dgm:prSet custT="1"/>
      <dgm:spPr/>
      <dgm:t>
        <a:bodyPr/>
        <a:lstStyle/>
        <a:p>
          <a:r>
            <a:rPr lang="el-GR" sz="1400" dirty="0">
              <a:latin typeface="Aptos" panose="020B0004020202020204" pitchFamily="34" charset="0"/>
            </a:rPr>
            <a:t>2019:</a:t>
          </a:r>
          <a:r>
            <a:rPr lang="en-US" sz="1400" dirty="0">
              <a:latin typeface="Aptos" panose="020B0004020202020204" pitchFamily="34" charset="0"/>
            </a:rPr>
            <a:t> </a:t>
          </a:r>
          <a:r>
            <a:rPr lang="el-GR" sz="1400" dirty="0">
              <a:latin typeface="Aptos" panose="020B0004020202020204" pitchFamily="34" charset="0"/>
            </a:rPr>
            <a:t>από €350 αυξήθηκε στα €400 και στα €500 για άτομα με αυξημένες ανάγκες φροντίδας</a:t>
          </a:r>
          <a:endParaRPr lang="en-US" sz="1400" dirty="0">
            <a:latin typeface="Aptos" panose="020B0004020202020204" pitchFamily="34" charset="0"/>
          </a:endParaRPr>
        </a:p>
      </dgm:t>
    </dgm:pt>
    <dgm:pt modelId="{904D6053-F944-4924-AD45-EF5ABA7E29A8}" type="parTrans" cxnId="{95B5E249-345C-4C3D-A6B8-F5002C6E20F8}">
      <dgm:prSet/>
      <dgm:spPr/>
      <dgm:t>
        <a:bodyPr/>
        <a:lstStyle/>
        <a:p>
          <a:endParaRPr lang="en-US">
            <a:latin typeface="Aptos" panose="020B0004020202020204" pitchFamily="34" charset="0"/>
          </a:endParaRPr>
        </a:p>
      </dgm:t>
    </dgm:pt>
    <dgm:pt modelId="{4BE91048-5F97-4DDC-9D44-4C704A8AC870}" type="sibTrans" cxnId="{95B5E249-345C-4C3D-A6B8-F5002C6E20F8}">
      <dgm:prSet/>
      <dgm:spPr/>
      <dgm:t>
        <a:bodyPr/>
        <a:lstStyle/>
        <a:p>
          <a:endParaRPr lang="en-US">
            <a:latin typeface="Aptos" panose="020B0004020202020204" pitchFamily="34" charset="0"/>
          </a:endParaRPr>
        </a:p>
      </dgm:t>
    </dgm:pt>
    <dgm:pt modelId="{319B8BBE-44C9-4323-99EA-527642304429}">
      <dgm:prSet custT="1"/>
      <dgm:spPr/>
      <dgm:t>
        <a:bodyPr/>
        <a:lstStyle/>
        <a:p>
          <a:r>
            <a:rPr lang="en-US" sz="1400" dirty="0">
              <a:latin typeface="Aptos" panose="020B0004020202020204" pitchFamily="34" charset="0"/>
            </a:rPr>
            <a:t>2026</a:t>
          </a:r>
          <a:r>
            <a:rPr lang="el-GR" sz="1400" dirty="0">
              <a:latin typeface="Aptos" panose="020B0004020202020204" pitchFamily="34" charset="0"/>
            </a:rPr>
            <a:t> παραμένει στα €400 &amp; €500</a:t>
          </a:r>
          <a:endParaRPr lang="en-US" sz="1400" dirty="0">
            <a:latin typeface="Aptos" panose="020B0004020202020204" pitchFamily="34" charset="0"/>
          </a:endParaRPr>
        </a:p>
      </dgm:t>
    </dgm:pt>
    <dgm:pt modelId="{D42C7B53-12FB-4A92-B912-A8FCB0F2416A}" type="parTrans" cxnId="{D8B46122-4918-4E67-9AE4-E327CDE21A8B}">
      <dgm:prSet/>
      <dgm:spPr/>
      <dgm:t>
        <a:bodyPr/>
        <a:lstStyle/>
        <a:p>
          <a:endParaRPr lang="en-US">
            <a:latin typeface="Aptos" panose="020B0004020202020204" pitchFamily="34" charset="0"/>
          </a:endParaRPr>
        </a:p>
      </dgm:t>
    </dgm:pt>
    <dgm:pt modelId="{35FCCE8F-9AD0-49A2-A617-66DC67F68162}" type="sibTrans" cxnId="{D8B46122-4918-4E67-9AE4-E327CDE21A8B}">
      <dgm:prSet/>
      <dgm:spPr/>
      <dgm:t>
        <a:bodyPr/>
        <a:lstStyle/>
        <a:p>
          <a:endParaRPr lang="en-US">
            <a:latin typeface="Aptos" panose="020B0004020202020204" pitchFamily="34" charset="0"/>
          </a:endParaRPr>
        </a:p>
      </dgm:t>
    </dgm:pt>
    <dgm:pt modelId="{F8940AF5-B689-45B0-8C37-4054241AAFE9}">
      <dgm:prSet custT="1"/>
      <dgm:spPr/>
      <dgm:t>
        <a:bodyPr/>
        <a:lstStyle/>
        <a:p>
          <a:r>
            <a:rPr lang="el-GR" sz="1400" b="1">
              <a:latin typeface="Aptos" panose="020B0004020202020204" pitchFamily="34" charset="0"/>
            </a:rPr>
            <a:t>Επίδομα φροντίδας τετραπληγικών</a:t>
          </a:r>
          <a:endParaRPr lang="en-US" sz="1400">
            <a:latin typeface="Aptos" panose="020B0004020202020204" pitchFamily="34" charset="0"/>
          </a:endParaRPr>
        </a:p>
      </dgm:t>
    </dgm:pt>
    <dgm:pt modelId="{BEFCDBF0-384E-4A1E-A89A-025F59F9EE1D}" type="parTrans" cxnId="{E4698EF6-ABAE-431E-8B61-79C0A3CB7F88}">
      <dgm:prSet/>
      <dgm:spPr/>
      <dgm:t>
        <a:bodyPr/>
        <a:lstStyle/>
        <a:p>
          <a:endParaRPr lang="en-US">
            <a:latin typeface="Aptos" panose="020B0004020202020204" pitchFamily="34" charset="0"/>
          </a:endParaRPr>
        </a:p>
      </dgm:t>
    </dgm:pt>
    <dgm:pt modelId="{4AF6DFAA-47D5-41D7-AE54-5CBF085DA595}" type="sibTrans" cxnId="{E4698EF6-ABAE-431E-8B61-79C0A3CB7F88}">
      <dgm:prSet/>
      <dgm:spPr/>
      <dgm:t>
        <a:bodyPr/>
        <a:lstStyle/>
        <a:p>
          <a:endParaRPr lang="en-US">
            <a:latin typeface="Aptos" panose="020B0004020202020204" pitchFamily="34" charset="0"/>
          </a:endParaRPr>
        </a:p>
      </dgm:t>
    </dgm:pt>
    <dgm:pt modelId="{F2A581F5-301F-4499-B62A-AAEC233E1CE3}">
      <dgm:prSet custT="1"/>
      <dgm:spPr/>
      <dgm:t>
        <a:bodyPr/>
        <a:lstStyle/>
        <a:p>
          <a:r>
            <a:rPr lang="el-GR" sz="1400">
              <a:latin typeface="Aptos" panose="020B0004020202020204" pitchFamily="34" charset="0"/>
            </a:rPr>
            <a:t>Δικαιούχοι: 904 άτομα για το βασικό και 224 για το ενισχυμένο</a:t>
          </a:r>
          <a:r>
            <a:rPr lang="en-US" sz="1400">
              <a:latin typeface="Aptos" panose="020B0004020202020204" pitchFamily="34" charset="0"/>
            </a:rPr>
            <a:t> (</a:t>
          </a:r>
          <a:r>
            <a:rPr lang="el-GR" sz="1400">
              <a:latin typeface="Aptos" panose="020B0004020202020204" pitchFamily="34" charset="0"/>
            </a:rPr>
            <a:t>Δεκέμβριο</a:t>
          </a:r>
          <a:r>
            <a:rPr lang="en-US" sz="1400">
              <a:latin typeface="Aptos" panose="020B0004020202020204" pitchFamily="34" charset="0"/>
            </a:rPr>
            <a:t>s</a:t>
          </a:r>
          <a:r>
            <a:rPr lang="el-GR" sz="1400">
              <a:latin typeface="Aptos" panose="020B0004020202020204" pitchFamily="34" charset="0"/>
            </a:rPr>
            <a:t> 2025</a:t>
          </a:r>
          <a:r>
            <a:rPr lang="en-US" sz="1400">
              <a:latin typeface="Aptos" panose="020B0004020202020204" pitchFamily="34" charset="0"/>
            </a:rPr>
            <a:t>)</a:t>
          </a:r>
        </a:p>
      </dgm:t>
    </dgm:pt>
    <dgm:pt modelId="{058DD4B0-40E7-4C40-9FF4-D0407D205023}" type="parTrans" cxnId="{07AC1282-F6B2-4483-96BB-72DD7033178D}">
      <dgm:prSet/>
      <dgm:spPr/>
      <dgm:t>
        <a:bodyPr/>
        <a:lstStyle/>
        <a:p>
          <a:endParaRPr lang="en-US">
            <a:latin typeface="Aptos" panose="020B0004020202020204" pitchFamily="34" charset="0"/>
          </a:endParaRPr>
        </a:p>
      </dgm:t>
    </dgm:pt>
    <dgm:pt modelId="{12DB9BB6-67FE-4013-AED5-B86AC828F5E7}" type="sibTrans" cxnId="{07AC1282-F6B2-4483-96BB-72DD7033178D}">
      <dgm:prSet/>
      <dgm:spPr/>
      <dgm:t>
        <a:bodyPr/>
        <a:lstStyle/>
        <a:p>
          <a:endParaRPr lang="en-US">
            <a:latin typeface="Aptos" panose="020B0004020202020204" pitchFamily="34" charset="0"/>
          </a:endParaRPr>
        </a:p>
      </dgm:t>
    </dgm:pt>
    <dgm:pt modelId="{C47FACA7-B966-4DDD-9F07-C2E2D879D69A}">
      <dgm:prSet custT="1"/>
      <dgm:spPr/>
      <dgm:t>
        <a:bodyPr/>
        <a:lstStyle/>
        <a:p>
          <a:r>
            <a:rPr lang="el-GR" sz="1400">
              <a:latin typeface="Aptos" panose="020B0004020202020204" pitchFamily="34" charset="0"/>
            </a:rPr>
            <a:t>2019:</a:t>
          </a:r>
          <a:r>
            <a:rPr lang="en-US" sz="1400">
              <a:latin typeface="Aptos" panose="020B0004020202020204" pitchFamily="34" charset="0"/>
            </a:rPr>
            <a:t> </a:t>
          </a:r>
          <a:r>
            <a:rPr lang="el-GR" sz="1400">
              <a:latin typeface="Aptos" panose="020B0004020202020204" pitchFamily="34" charset="0"/>
            </a:rPr>
            <a:t>από €850 αυξήθηκε στα €900 και στα €1100 για άτομα με αυξημένες ανάγκες φροντίδας</a:t>
          </a:r>
          <a:endParaRPr lang="en-US" sz="1400">
            <a:latin typeface="Aptos" panose="020B0004020202020204" pitchFamily="34" charset="0"/>
          </a:endParaRPr>
        </a:p>
      </dgm:t>
    </dgm:pt>
    <dgm:pt modelId="{A0BF44D6-FC11-40D3-808A-91FBF231CFBA}" type="parTrans" cxnId="{0DEA0C0C-CCDC-4E10-9453-A377E834F334}">
      <dgm:prSet/>
      <dgm:spPr/>
      <dgm:t>
        <a:bodyPr/>
        <a:lstStyle/>
        <a:p>
          <a:endParaRPr lang="en-US">
            <a:latin typeface="Aptos" panose="020B0004020202020204" pitchFamily="34" charset="0"/>
          </a:endParaRPr>
        </a:p>
      </dgm:t>
    </dgm:pt>
    <dgm:pt modelId="{566ECD6E-641D-4156-A5A5-5DC2A5C6497C}" type="sibTrans" cxnId="{0DEA0C0C-CCDC-4E10-9453-A377E834F334}">
      <dgm:prSet/>
      <dgm:spPr/>
      <dgm:t>
        <a:bodyPr/>
        <a:lstStyle/>
        <a:p>
          <a:endParaRPr lang="en-US">
            <a:latin typeface="Aptos" panose="020B0004020202020204" pitchFamily="34" charset="0"/>
          </a:endParaRPr>
        </a:p>
      </dgm:t>
    </dgm:pt>
    <dgm:pt modelId="{3A7B079C-AA28-478C-80E7-144B4D4B138C}">
      <dgm:prSet custT="1"/>
      <dgm:spPr/>
      <dgm:t>
        <a:bodyPr/>
        <a:lstStyle/>
        <a:p>
          <a:r>
            <a:rPr lang="en-US" sz="1400">
              <a:latin typeface="Aptos" panose="020B0004020202020204" pitchFamily="34" charset="0"/>
            </a:rPr>
            <a:t>2026 </a:t>
          </a:r>
          <a:r>
            <a:rPr lang="el-GR" sz="1400">
              <a:latin typeface="Aptos" panose="020B0004020202020204" pitchFamily="34" charset="0"/>
            </a:rPr>
            <a:t>παραμένει στα €900 &amp; €1100</a:t>
          </a:r>
          <a:endParaRPr lang="en-US" sz="1400">
            <a:latin typeface="Aptos" panose="020B0004020202020204" pitchFamily="34" charset="0"/>
          </a:endParaRPr>
        </a:p>
      </dgm:t>
    </dgm:pt>
    <dgm:pt modelId="{E4629B95-90E2-495E-9C18-4D496AFC5802}" type="parTrans" cxnId="{18FBE891-8194-4021-9D35-DFB3EC8244FC}">
      <dgm:prSet/>
      <dgm:spPr/>
      <dgm:t>
        <a:bodyPr/>
        <a:lstStyle/>
        <a:p>
          <a:endParaRPr lang="en-US">
            <a:latin typeface="Aptos" panose="020B0004020202020204" pitchFamily="34" charset="0"/>
          </a:endParaRPr>
        </a:p>
      </dgm:t>
    </dgm:pt>
    <dgm:pt modelId="{5B3430CD-539A-4049-A66B-42F6FBB47573}" type="sibTrans" cxnId="{18FBE891-8194-4021-9D35-DFB3EC8244FC}">
      <dgm:prSet/>
      <dgm:spPr/>
      <dgm:t>
        <a:bodyPr/>
        <a:lstStyle/>
        <a:p>
          <a:endParaRPr lang="en-US">
            <a:latin typeface="Aptos" panose="020B0004020202020204" pitchFamily="34" charset="0"/>
          </a:endParaRPr>
        </a:p>
      </dgm:t>
    </dgm:pt>
    <dgm:pt modelId="{707945E4-A472-4D07-AFCF-CCE33BE300A2}" type="pres">
      <dgm:prSet presAssocID="{BD7AC48D-2F10-4680-AAF0-AB3B1B5B11E0}" presName="linear" presStyleCnt="0">
        <dgm:presLayoutVars>
          <dgm:dir/>
          <dgm:animLvl val="lvl"/>
          <dgm:resizeHandles val="exact"/>
        </dgm:presLayoutVars>
      </dgm:prSet>
      <dgm:spPr/>
    </dgm:pt>
    <dgm:pt modelId="{421FC533-AA6A-49D9-A3D3-142CC5A115FE}" type="pres">
      <dgm:prSet presAssocID="{D92DADF7-4AC1-4B7B-A8B5-43F6133E0210}" presName="parentLin" presStyleCnt="0"/>
      <dgm:spPr/>
    </dgm:pt>
    <dgm:pt modelId="{D826DCC2-702C-4140-A5BE-96AA69473A54}" type="pres">
      <dgm:prSet presAssocID="{D92DADF7-4AC1-4B7B-A8B5-43F6133E0210}" presName="parentLeftMargin" presStyleLbl="node1" presStyleIdx="0" presStyleCnt="3"/>
      <dgm:spPr/>
    </dgm:pt>
    <dgm:pt modelId="{ABD958AB-070C-46BD-A69B-B8F5E6943E84}" type="pres">
      <dgm:prSet presAssocID="{D92DADF7-4AC1-4B7B-A8B5-43F6133E0210}" presName="parentText" presStyleLbl="node1" presStyleIdx="0" presStyleCnt="3">
        <dgm:presLayoutVars>
          <dgm:chMax val="0"/>
          <dgm:bulletEnabled val="1"/>
        </dgm:presLayoutVars>
      </dgm:prSet>
      <dgm:spPr/>
    </dgm:pt>
    <dgm:pt modelId="{BF54A6DA-1FB5-48CB-8EFF-E5017EA748D8}" type="pres">
      <dgm:prSet presAssocID="{D92DADF7-4AC1-4B7B-A8B5-43F6133E0210}" presName="negativeSpace" presStyleCnt="0"/>
      <dgm:spPr/>
    </dgm:pt>
    <dgm:pt modelId="{1962646F-0036-4EAF-A846-73C9A9C3C59C}" type="pres">
      <dgm:prSet presAssocID="{D92DADF7-4AC1-4B7B-A8B5-43F6133E0210}" presName="childText" presStyleLbl="conFgAcc1" presStyleIdx="0" presStyleCnt="3">
        <dgm:presLayoutVars>
          <dgm:bulletEnabled val="1"/>
        </dgm:presLayoutVars>
      </dgm:prSet>
      <dgm:spPr/>
    </dgm:pt>
    <dgm:pt modelId="{D7E86B56-0DEB-4C15-8BB6-81EDBFA14AA0}" type="pres">
      <dgm:prSet presAssocID="{7651CD72-6A54-4A26-96EA-04B1BB2EF524}" presName="spaceBetweenRectangles" presStyleCnt="0"/>
      <dgm:spPr/>
    </dgm:pt>
    <dgm:pt modelId="{3DF279A3-A15B-49C6-B8BA-8AB58C5CFE91}" type="pres">
      <dgm:prSet presAssocID="{99EC5ED5-59AB-46CC-A5D0-63BEC55126F2}" presName="parentLin" presStyleCnt="0"/>
      <dgm:spPr/>
    </dgm:pt>
    <dgm:pt modelId="{BC01F544-0D80-47CD-8382-DE9301D5AD7D}" type="pres">
      <dgm:prSet presAssocID="{99EC5ED5-59AB-46CC-A5D0-63BEC55126F2}" presName="parentLeftMargin" presStyleLbl="node1" presStyleIdx="0" presStyleCnt="3"/>
      <dgm:spPr/>
    </dgm:pt>
    <dgm:pt modelId="{420412EF-CA7F-4D1A-90E1-841470D51D24}" type="pres">
      <dgm:prSet presAssocID="{99EC5ED5-59AB-46CC-A5D0-63BEC55126F2}" presName="parentText" presStyleLbl="node1" presStyleIdx="1" presStyleCnt="3">
        <dgm:presLayoutVars>
          <dgm:chMax val="0"/>
          <dgm:bulletEnabled val="1"/>
        </dgm:presLayoutVars>
      </dgm:prSet>
      <dgm:spPr/>
    </dgm:pt>
    <dgm:pt modelId="{C043439F-3311-4BC1-A769-A67A65311641}" type="pres">
      <dgm:prSet presAssocID="{99EC5ED5-59AB-46CC-A5D0-63BEC55126F2}" presName="negativeSpace" presStyleCnt="0"/>
      <dgm:spPr/>
    </dgm:pt>
    <dgm:pt modelId="{5C1EF970-EC48-4FA8-9BC6-F6832403EAB7}" type="pres">
      <dgm:prSet presAssocID="{99EC5ED5-59AB-46CC-A5D0-63BEC55126F2}" presName="childText" presStyleLbl="conFgAcc1" presStyleIdx="1" presStyleCnt="3">
        <dgm:presLayoutVars>
          <dgm:bulletEnabled val="1"/>
        </dgm:presLayoutVars>
      </dgm:prSet>
      <dgm:spPr/>
    </dgm:pt>
    <dgm:pt modelId="{79E777BA-7670-4174-9653-C38526DA3A6E}" type="pres">
      <dgm:prSet presAssocID="{F90AE6E6-13FB-4A47-9303-34BD21D3400E}" presName="spaceBetweenRectangles" presStyleCnt="0"/>
      <dgm:spPr/>
    </dgm:pt>
    <dgm:pt modelId="{C8BEAB88-B016-4723-BBD2-5ECB6A2557E5}" type="pres">
      <dgm:prSet presAssocID="{F8940AF5-B689-45B0-8C37-4054241AAFE9}" presName="parentLin" presStyleCnt="0"/>
      <dgm:spPr/>
    </dgm:pt>
    <dgm:pt modelId="{96954CE0-5B84-456E-B7AA-AC7B3151A3F2}" type="pres">
      <dgm:prSet presAssocID="{F8940AF5-B689-45B0-8C37-4054241AAFE9}" presName="parentLeftMargin" presStyleLbl="node1" presStyleIdx="1" presStyleCnt="3"/>
      <dgm:spPr/>
    </dgm:pt>
    <dgm:pt modelId="{EE5CC74B-74C2-42D7-A37D-C6315149358C}" type="pres">
      <dgm:prSet presAssocID="{F8940AF5-B689-45B0-8C37-4054241AAFE9}" presName="parentText" presStyleLbl="node1" presStyleIdx="2" presStyleCnt="3">
        <dgm:presLayoutVars>
          <dgm:chMax val="0"/>
          <dgm:bulletEnabled val="1"/>
        </dgm:presLayoutVars>
      </dgm:prSet>
      <dgm:spPr/>
    </dgm:pt>
    <dgm:pt modelId="{C8637D74-0A7C-480B-9FE9-2D196A8E8BA3}" type="pres">
      <dgm:prSet presAssocID="{F8940AF5-B689-45B0-8C37-4054241AAFE9}" presName="negativeSpace" presStyleCnt="0"/>
      <dgm:spPr/>
    </dgm:pt>
    <dgm:pt modelId="{16E2DB15-3DA0-49A1-A981-67565E866A39}" type="pres">
      <dgm:prSet presAssocID="{F8940AF5-B689-45B0-8C37-4054241AAFE9}" presName="childText" presStyleLbl="conFgAcc1" presStyleIdx="2" presStyleCnt="3">
        <dgm:presLayoutVars>
          <dgm:bulletEnabled val="1"/>
        </dgm:presLayoutVars>
      </dgm:prSet>
      <dgm:spPr/>
    </dgm:pt>
  </dgm:ptLst>
  <dgm:cxnLst>
    <dgm:cxn modelId="{1F47460A-B421-440F-B1B3-DFD0CF494768}" type="presOf" srcId="{D92DADF7-4AC1-4B7B-A8B5-43F6133E0210}" destId="{ABD958AB-070C-46BD-A69B-B8F5E6943E84}" srcOrd="1" destOrd="0" presId="urn:microsoft.com/office/officeart/2005/8/layout/list1"/>
    <dgm:cxn modelId="{0DEA0C0C-CCDC-4E10-9453-A377E834F334}" srcId="{F8940AF5-B689-45B0-8C37-4054241AAFE9}" destId="{C47FACA7-B966-4DDD-9F07-C2E2D879D69A}" srcOrd="1" destOrd="0" parTransId="{A0BF44D6-FC11-40D3-808A-91FBF231CFBA}" sibTransId="{566ECD6E-641D-4156-A5A5-5DC2A5C6497C}"/>
    <dgm:cxn modelId="{05644410-7613-4488-BD96-CE1A68AD6753}" srcId="{D92DADF7-4AC1-4B7B-A8B5-43F6133E0210}" destId="{4B99699C-E4A6-4249-8276-56AD040604E8}" srcOrd="1" destOrd="0" parTransId="{2BE405C9-FF83-4DBA-9C58-4B239AD45433}" sibTransId="{5267AD0A-9EAC-4102-A01F-C2EAE56AC3AA}"/>
    <dgm:cxn modelId="{1AACD018-8C99-41DC-9567-6A0789A041AB}" srcId="{D92DADF7-4AC1-4B7B-A8B5-43F6133E0210}" destId="{89017D51-0506-4F3E-AE37-C4F3015197E8}" srcOrd="4" destOrd="0" parTransId="{5F221ED0-7AC3-41AE-BF91-9F1505A5B93E}" sibTransId="{7F329245-A8E9-4A0F-9015-0A79E0241B96}"/>
    <dgm:cxn modelId="{D8B46122-4918-4E67-9AE4-E327CDE21A8B}" srcId="{99EC5ED5-59AB-46CC-A5D0-63BEC55126F2}" destId="{319B8BBE-44C9-4323-99EA-527642304429}" srcOrd="2" destOrd="0" parTransId="{D42C7B53-12FB-4A92-B912-A8FCB0F2416A}" sibTransId="{35FCCE8F-9AD0-49A2-A617-66DC67F68162}"/>
    <dgm:cxn modelId="{27720428-01CA-4174-9B4A-C3D610C48118}" type="presOf" srcId="{F2A581F5-301F-4499-B62A-AAEC233E1CE3}" destId="{16E2DB15-3DA0-49A1-A981-67565E866A39}" srcOrd="0" destOrd="0" presId="urn:microsoft.com/office/officeart/2005/8/layout/list1"/>
    <dgm:cxn modelId="{F6FD513D-F621-4BCC-88FB-982C229CE959}" srcId="{D92DADF7-4AC1-4B7B-A8B5-43F6133E0210}" destId="{5BFBC911-ED4E-4D67-8E11-FE81A2F8DE19}" srcOrd="3" destOrd="0" parTransId="{BCDE361D-1625-47DC-A0A4-E4EC314A2F5F}" sibTransId="{C62A5C71-7548-42B9-A542-237044603BE8}"/>
    <dgm:cxn modelId="{7B4F3646-257D-4E7F-98A3-6D3DF4649AD5}" type="presOf" srcId="{9F81346F-1DA0-4F9B-B642-ECF30E789A83}" destId="{1962646F-0036-4EAF-A846-73C9A9C3C59C}" srcOrd="0" destOrd="2" presId="urn:microsoft.com/office/officeart/2005/8/layout/list1"/>
    <dgm:cxn modelId="{95B5E249-345C-4C3D-A6B8-F5002C6E20F8}" srcId="{99EC5ED5-59AB-46CC-A5D0-63BEC55126F2}" destId="{21D67F5C-6ED9-4255-A623-BC25707C1AFD}" srcOrd="1" destOrd="0" parTransId="{904D6053-F944-4924-AD45-EF5ABA7E29A8}" sibTransId="{4BE91048-5F97-4DDC-9D44-4C704A8AC870}"/>
    <dgm:cxn modelId="{C6833C53-9893-4DC0-A1B4-2A0418F3CFC6}" srcId="{BD7AC48D-2F10-4680-AAF0-AB3B1B5B11E0}" destId="{D92DADF7-4AC1-4B7B-A8B5-43F6133E0210}" srcOrd="0" destOrd="0" parTransId="{8EA3FB10-2352-49EC-95D7-2792B03AC5AB}" sibTransId="{7651CD72-6A54-4A26-96EA-04B1BB2EF524}"/>
    <dgm:cxn modelId="{F7B4DC74-92CD-4B79-9AD4-0AD8D5C7F717}" type="presOf" srcId="{319B8BBE-44C9-4323-99EA-527642304429}" destId="{5C1EF970-EC48-4FA8-9BC6-F6832403EAB7}" srcOrd="0" destOrd="2" presId="urn:microsoft.com/office/officeart/2005/8/layout/list1"/>
    <dgm:cxn modelId="{50D09678-A61D-4BA9-BEFD-0919FCD59F88}" type="presOf" srcId="{89017D51-0506-4F3E-AE37-C4F3015197E8}" destId="{1962646F-0036-4EAF-A846-73C9A9C3C59C}" srcOrd="0" destOrd="4" presId="urn:microsoft.com/office/officeart/2005/8/layout/list1"/>
    <dgm:cxn modelId="{62B8917D-B45B-409B-AC75-B0122B0A3FDE}" type="presOf" srcId="{C47FACA7-B966-4DDD-9F07-C2E2D879D69A}" destId="{16E2DB15-3DA0-49A1-A981-67565E866A39}" srcOrd="0" destOrd="1" presId="urn:microsoft.com/office/officeart/2005/8/layout/list1"/>
    <dgm:cxn modelId="{DEB0A37E-DBB5-4C70-B4F0-CE0166F71F7F}" type="presOf" srcId="{99EC5ED5-59AB-46CC-A5D0-63BEC55126F2}" destId="{BC01F544-0D80-47CD-8382-DE9301D5AD7D}" srcOrd="0" destOrd="0" presId="urn:microsoft.com/office/officeart/2005/8/layout/list1"/>
    <dgm:cxn modelId="{0F435280-23D0-4B5B-9A3A-1F44E24741C3}" srcId="{D92DADF7-4AC1-4B7B-A8B5-43F6133E0210}" destId="{9F81346F-1DA0-4F9B-B642-ECF30E789A83}" srcOrd="2" destOrd="0" parTransId="{9F2D146F-C2CE-4432-A523-03A7092AA6F1}" sibTransId="{F60C617C-007F-4E42-AC3C-F9E05E36EA6A}"/>
    <dgm:cxn modelId="{07AC1282-F6B2-4483-96BB-72DD7033178D}" srcId="{F8940AF5-B689-45B0-8C37-4054241AAFE9}" destId="{F2A581F5-301F-4499-B62A-AAEC233E1CE3}" srcOrd="0" destOrd="0" parTransId="{058DD4B0-40E7-4C40-9FF4-D0407D205023}" sibTransId="{12DB9BB6-67FE-4013-AED5-B86AC828F5E7}"/>
    <dgm:cxn modelId="{D075EF85-18F1-4F41-AF14-A1539CDFE900}" type="presOf" srcId="{3A7B079C-AA28-478C-80E7-144B4D4B138C}" destId="{16E2DB15-3DA0-49A1-A981-67565E866A39}" srcOrd="0" destOrd="2" presId="urn:microsoft.com/office/officeart/2005/8/layout/list1"/>
    <dgm:cxn modelId="{3F7E428C-E1AC-4533-AC9F-2DEB64203970}" type="presOf" srcId="{830EDE0B-4013-4C69-A2C4-613BC2462FD3}" destId="{1962646F-0036-4EAF-A846-73C9A9C3C59C}" srcOrd="0" destOrd="0" presId="urn:microsoft.com/office/officeart/2005/8/layout/list1"/>
    <dgm:cxn modelId="{6D94558D-643D-46FB-AF11-4F0FEC75DFB5}" type="presOf" srcId="{D92DADF7-4AC1-4B7B-A8B5-43F6133E0210}" destId="{D826DCC2-702C-4140-A5BE-96AA69473A54}" srcOrd="0" destOrd="0" presId="urn:microsoft.com/office/officeart/2005/8/layout/list1"/>
    <dgm:cxn modelId="{18FBE891-8194-4021-9D35-DFB3EC8244FC}" srcId="{F8940AF5-B689-45B0-8C37-4054241AAFE9}" destId="{3A7B079C-AA28-478C-80E7-144B4D4B138C}" srcOrd="2" destOrd="0" parTransId="{E4629B95-90E2-495E-9C18-4D496AFC5802}" sibTransId="{5B3430CD-539A-4049-A66B-42F6FBB47573}"/>
    <dgm:cxn modelId="{518D2F99-B9BD-4A07-B39E-372CEE59E85C}" type="presOf" srcId="{5BFBC911-ED4E-4D67-8E11-FE81A2F8DE19}" destId="{1962646F-0036-4EAF-A846-73C9A9C3C59C}" srcOrd="0" destOrd="3" presId="urn:microsoft.com/office/officeart/2005/8/layout/list1"/>
    <dgm:cxn modelId="{23E5D3A3-DE20-4C02-8209-7E34E03583CC}" srcId="{BD7AC48D-2F10-4680-AAF0-AB3B1B5B11E0}" destId="{99EC5ED5-59AB-46CC-A5D0-63BEC55126F2}" srcOrd="1" destOrd="0" parTransId="{AE2B7489-8562-443A-B345-F1D89FAA9858}" sibTransId="{F90AE6E6-13FB-4A47-9303-34BD21D3400E}"/>
    <dgm:cxn modelId="{886425AC-A87D-4959-9D96-DF1F5D7C57A4}" type="presOf" srcId="{F8940AF5-B689-45B0-8C37-4054241AAFE9}" destId="{96954CE0-5B84-456E-B7AA-AC7B3151A3F2}" srcOrd="0" destOrd="0" presId="urn:microsoft.com/office/officeart/2005/8/layout/list1"/>
    <dgm:cxn modelId="{45D68DB5-272C-45D2-BA87-83E5021BDF78}" type="presOf" srcId="{BD7AC48D-2F10-4680-AAF0-AB3B1B5B11E0}" destId="{707945E4-A472-4D07-AFCF-CCE33BE300A2}" srcOrd="0" destOrd="0" presId="urn:microsoft.com/office/officeart/2005/8/layout/list1"/>
    <dgm:cxn modelId="{5BD3A5BB-2962-4A92-B692-701415BBEA5F}" srcId="{D92DADF7-4AC1-4B7B-A8B5-43F6133E0210}" destId="{830EDE0B-4013-4C69-A2C4-613BC2462FD3}" srcOrd="0" destOrd="0" parTransId="{E284815A-C075-4AA2-8F9F-E65795BA23CC}" sibTransId="{F239D7B3-2405-46D5-8DB4-9F0165B95674}"/>
    <dgm:cxn modelId="{8312D0CE-FBF7-4DA9-B5CE-4DD7DF3A516B}" type="presOf" srcId="{6796CB35-96BB-4FF4-83DF-C91FF57254FE}" destId="{5C1EF970-EC48-4FA8-9BC6-F6832403EAB7}" srcOrd="0" destOrd="0" presId="urn:microsoft.com/office/officeart/2005/8/layout/list1"/>
    <dgm:cxn modelId="{216FA6DC-479F-4041-A2C6-210B103AB78D}" type="presOf" srcId="{21D67F5C-6ED9-4255-A623-BC25707C1AFD}" destId="{5C1EF970-EC48-4FA8-9BC6-F6832403EAB7}" srcOrd="0" destOrd="1" presId="urn:microsoft.com/office/officeart/2005/8/layout/list1"/>
    <dgm:cxn modelId="{E31F08E8-4848-417E-A027-E5F029F2C79B}" type="presOf" srcId="{F8940AF5-B689-45B0-8C37-4054241AAFE9}" destId="{EE5CC74B-74C2-42D7-A37D-C6315149358C}" srcOrd="1" destOrd="0" presId="urn:microsoft.com/office/officeart/2005/8/layout/list1"/>
    <dgm:cxn modelId="{80D4A5E9-779B-4603-B0FE-75723E4C4BC2}" type="presOf" srcId="{4B99699C-E4A6-4249-8276-56AD040604E8}" destId="{1962646F-0036-4EAF-A846-73C9A9C3C59C}" srcOrd="0" destOrd="1" presId="urn:microsoft.com/office/officeart/2005/8/layout/list1"/>
    <dgm:cxn modelId="{296B4BEC-A5DF-4945-B44C-555C07497AA9}" type="presOf" srcId="{99EC5ED5-59AB-46CC-A5D0-63BEC55126F2}" destId="{420412EF-CA7F-4D1A-90E1-841470D51D24}" srcOrd="1" destOrd="0" presId="urn:microsoft.com/office/officeart/2005/8/layout/list1"/>
    <dgm:cxn modelId="{4E31F3F2-2097-4E43-A697-F185B9C8AC4B}" srcId="{99EC5ED5-59AB-46CC-A5D0-63BEC55126F2}" destId="{6796CB35-96BB-4FF4-83DF-C91FF57254FE}" srcOrd="0" destOrd="0" parTransId="{D6ED6F9C-EBE9-4D1A-8D24-84C3DEA811E0}" sibTransId="{3FCBFB0B-2641-44D5-A088-3D556B360DCF}"/>
    <dgm:cxn modelId="{E4698EF6-ABAE-431E-8B61-79C0A3CB7F88}" srcId="{BD7AC48D-2F10-4680-AAF0-AB3B1B5B11E0}" destId="{F8940AF5-B689-45B0-8C37-4054241AAFE9}" srcOrd="2" destOrd="0" parTransId="{BEFCDBF0-384E-4A1E-A89A-025F59F9EE1D}" sibTransId="{4AF6DFAA-47D5-41D7-AE54-5CBF085DA595}"/>
    <dgm:cxn modelId="{99572B45-8D54-4A58-AEDA-9D75609CEBB4}" type="presParOf" srcId="{707945E4-A472-4D07-AFCF-CCE33BE300A2}" destId="{421FC533-AA6A-49D9-A3D3-142CC5A115FE}" srcOrd="0" destOrd="0" presId="urn:microsoft.com/office/officeart/2005/8/layout/list1"/>
    <dgm:cxn modelId="{7264B255-6615-4B4E-9563-F9CD63D7126F}" type="presParOf" srcId="{421FC533-AA6A-49D9-A3D3-142CC5A115FE}" destId="{D826DCC2-702C-4140-A5BE-96AA69473A54}" srcOrd="0" destOrd="0" presId="urn:microsoft.com/office/officeart/2005/8/layout/list1"/>
    <dgm:cxn modelId="{D8B43B76-6B5F-404E-9839-CD0B2B0F9869}" type="presParOf" srcId="{421FC533-AA6A-49D9-A3D3-142CC5A115FE}" destId="{ABD958AB-070C-46BD-A69B-B8F5E6943E84}" srcOrd="1" destOrd="0" presId="urn:microsoft.com/office/officeart/2005/8/layout/list1"/>
    <dgm:cxn modelId="{3DF0BF8B-5943-4163-8E4F-682DF1EE5DED}" type="presParOf" srcId="{707945E4-A472-4D07-AFCF-CCE33BE300A2}" destId="{BF54A6DA-1FB5-48CB-8EFF-E5017EA748D8}" srcOrd="1" destOrd="0" presId="urn:microsoft.com/office/officeart/2005/8/layout/list1"/>
    <dgm:cxn modelId="{5FA9ACDE-3F83-43A0-93B3-58DFA4E076A2}" type="presParOf" srcId="{707945E4-A472-4D07-AFCF-CCE33BE300A2}" destId="{1962646F-0036-4EAF-A846-73C9A9C3C59C}" srcOrd="2" destOrd="0" presId="urn:microsoft.com/office/officeart/2005/8/layout/list1"/>
    <dgm:cxn modelId="{CCB3FF01-C511-4718-8114-704A207B9AB8}" type="presParOf" srcId="{707945E4-A472-4D07-AFCF-CCE33BE300A2}" destId="{D7E86B56-0DEB-4C15-8BB6-81EDBFA14AA0}" srcOrd="3" destOrd="0" presId="urn:microsoft.com/office/officeart/2005/8/layout/list1"/>
    <dgm:cxn modelId="{C68F2B8D-27BF-4C98-91F8-2591C76410CA}" type="presParOf" srcId="{707945E4-A472-4D07-AFCF-CCE33BE300A2}" destId="{3DF279A3-A15B-49C6-B8BA-8AB58C5CFE91}" srcOrd="4" destOrd="0" presId="urn:microsoft.com/office/officeart/2005/8/layout/list1"/>
    <dgm:cxn modelId="{32293814-58A9-4074-A199-98AC8B3C0916}" type="presParOf" srcId="{3DF279A3-A15B-49C6-B8BA-8AB58C5CFE91}" destId="{BC01F544-0D80-47CD-8382-DE9301D5AD7D}" srcOrd="0" destOrd="0" presId="urn:microsoft.com/office/officeart/2005/8/layout/list1"/>
    <dgm:cxn modelId="{883B5C10-CF64-4538-944C-91AEEEA20449}" type="presParOf" srcId="{3DF279A3-A15B-49C6-B8BA-8AB58C5CFE91}" destId="{420412EF-CA7F-4D1A-90E1-841470D51D24}" srcOrd="1" destOrd="0" presId="urn:microsoft.com/office/officeart/2005/8/layout/list1"/>
    <dgm:cxn modelId="{D9387423-59FD-446B-BC9E-B9282F678F04}" type="presParOf" srcId="{707945E4-A472-4D07-AFCF-CCE33BE300A2}" destId="{C043439F-3311-4BC1-A769-A67A65311641}" srcOrd="5" destOrd="0" presId="urn:microsoft.com/office/officeart/2005/8/layout/list1"/>
    <dgm:cxn modelId="{A2B7D6EC-6E3D-46CB-A222-F02B3A8B213C}" type="presParOf" srcId="{707945E4-A472-4D07-AFCF-CCE33BE300A2}" destId="{5C1EF970-EC48-4FA8-9BC6-F6832403EAB7}" srcOrd="6" destOrd="0" presId="urn:microsoft.com/office/officeart/2005/8/layout/list1"/>
    <dgm:cxn modelId="{CE52D67F-AAB6-4FCF-A114-3513A68E6600}" type="presParOf" srcId="{707945E4-A472-4D07-AFCF-CCE33BE300A2}" destId="{79E777BA-7670-4174-9653-C38526DA3A6E}" srcOrd="7" destOrd="0" presId="urn:microsoft.com/office/officeart/2005/8/layout/list1"/>
    <dgm:cxn modelId="{C2F687CD-84C0-4888-B7C5-C4E516314F21}" type="presParOf" srcId="{707945E4-A472-4D07-AFCF-CCE33BE300A2}" destId="{C8BEAB88-B016-4723-BBD2-5ECB6A2557E5}" srcOrd="8" destOrd="0" presId="urn:microsoft.com/office/officeart/2005/8/layout/list1"/>
    <dgm:cxn modelId="{DBBF50D0-9818-419F-99D6-C3EB7053AB42}" type="presParOf" srcId="{C8BEAB88-B016-4723-BBD2-5ECB6A2557E5}" destId="{96954CE0-5B84-456E-B7AA-AC7B3151A3F2}" srcOrd="0" destOrd="0" presId="urn:microsoft.com/office/officeart/2005/8/layout/list1"/>
    <dgm:cxn modelId="{BBC086EF-5016-4FDA-95DC-DE3F38A98242}" type="presParOf" srcId="{C8BEAB88-B016-4723-BBD2-5ECB6A2557E5}" destId="{EE5CC74B-74C2-42D7-A37D-C6315149358C}" srcOrd="1" destOrd="0" presId="urn:microsoft.com/office/officeart/2005/8/layout/list1"/>
    <dgm:cxn modelId="{4583EF50-8EDD-4ABA-9702-148A6525CB1B}" type="presParOf" srcId="{707945E4-A472-4D07-AFCF-CCE33BE300A2}" destId="{C8637D74-0A7C-480B-9FE9-2D196A8E8BA3}" srcOrd="9" destOrd="0" presId="urn:microsoft.com/office/officeart/2005/8/layout/list1"/>
    <dgm:cxn modelId="{7C22548B-E8B9-4A98-A382-4F5E27D542AE}" type="presParOf" srcId="{707945E4-A472-4D07-AFCF-CCE33BE300A2}" destId="{16E2DB15-3DA0-49A1-A981-67565E866A3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2646F-0036-4EAF-A846-73C9A9C3C59C}">
      <dsp:nvSpPr>
        <dsp:cNvPr id="0" name=""/>
        <dsp:cNvSpPr/>
      </dsp:nvSpPr>
      <dsp:spPr>
        <a:xfrm>
          <a:off x="0" y="256578"/>
          <a:ext cx="8452692" cy="15624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6023" tIns="333248" rIns="656023" bIns="99568" numCol="1" spcCol="1270" anchor="t" anchorCtr="0">
          <a:noAutofit/>
        </a:bodyPr>
        <a:lstStyle/>
        <a:p>
          <a:pPr marL="114300" lvl="1" indent="-114300" algn="l" defTabSz="622300">
            <a:lnSpc>
              <a:spcPct val="90000"/>
            </a:lnSpc>
            <a:spcBef>
              <a:spcPct val="0"/>
            </a:spcBef>
            <a:spcAft>
              <a:spcPct val="15000"/>
            </a:spcAft>
            <a:buChar char="•"/>
          </a:pPr>
          <a:r>
            <a:rPr lang="el-GR" sz="1400" kern="1200" dirty="0">
              <a:latin typeface="Aptos" panose="020B0004020202020204" pitchFamily="34" charset="0"/>
            </a:rPr>
            <a:t>Δικαιούχοι: 2,505 άτομα (Δεκέμβριος 2025)</a:t>
          </a:r>
          <a:endParaRPr lang="en-US" sz="1400" kern="1200" dirty="0">
            <a:latin typeface="Aptos" panose="020B0004020202020204" pitchFamily="34" charset="0"/>
          </a:endParaRPr>
        </a:p>
        <a:p>
          <a:pPr marL="114300" lvl="1" indent="-114300" algn="l" defTabSz="622300">
            <a:lnSpc>
              <a:spcPct val="90000"/>
            </a:lnSpc>
            <a:spcBef>
              <a:spcPct val="0"/>
            </a:spcBef>
            <a:spcAft>
              <a:spcPct val="15000"/>
            </a:spcAft>
            <a:buChar char="•"/>
          </a:pPr>
          <a:r>
            <a:rPr lang="el-GR" sz="1400" kern="1200" dirty="0">
              <a:latin typeface="Aptos" panose="020B0004020202020204" pitchFamily="34" charset="0"/>
            </a:rPr>
            <a:t>1990: €171</a:t>
          </a:r>
          <a:endParaRPr lang="en-US" sz="1400" kern="1200" dirty="0">
            <a:latin typeface="Aptos" panose="020B0004020202020204" pitchFamily="34" charset="0"/>
          </a:endParaRPr>
        </a:p>
        <a:p>
          <a:pPr marL="114300" lvl="1" indent="-114300" algn="l" defTabSz="622300">
            <a:lnSpc>
              <a:spcPct val="90000"/>
            </a:lnSpc>
            <a:spcBef>
              <a:spcPct val="0"/>
            </a:spcBef>
            <a:spcAft>
              <a:spcPct val="15000"/>
            </a:spcAft>
            <a:buChar char="•"/>
          </a:pPr>
          <a:r>
            <a:rPr lang="el-GR" sz="1400" kern="1200" dirty="0">
              <a:latin typeface="Aptos" panose="020B0004020202020204" pitchFamily="34" charset="0"/>
            </a:rPr>
            <a:t>2001: €256</a:t>
          </a:r>
          <a:endParaRPr lang="en-US" sz="1400" kern="1200" dirty="0">
            <a:latin typeface="Aptos" panose="020B0004020202020204" pitchFamily="34" charset="0"/>
          </a:endParaRPr>
        </a:p>
        <a:p>
          <a:pPr marL="114300" lvl="1" indent="-114300" algn="l" defTabSz="622300">
            <a:lnSpc>
              <a:spcPct val="90000"/>
            </a:lnSpc>
            <a:spcBef>
              <a:spcPct val="0"/>
            </a:spcBef>
            <a:spcAft>
              <a:spcPct val="15000"/>
            </a:spcAft>
            <a:buChar char="•"/>
          </a:pPr>
          <a:r>
            <a:rPr lang="el-GR" sz="1400" kern="1200" dirty="0">
              <a:latin typeface="Aptos" panose="020B0004020202020204" pitchFamily="34" charset="0"/>
            </a:rPr>
            <a:t>2009: €316</a:t>
          </a:r>
          <a:endParaRPr lang="en-US" sz="1400" kern="1200" dirty="0">
            <a:latin typeface="Aptos" panose="020B0004020202020204" pitchFamily="34" charset="0"/>
          </a:endParaRPr>
        </a:p>
        <a:p>
          <a:pPr marL="114300" lvl="1" indent="-114300" algn="l" defTabSz="622300">
            <a:lnSpc>
              <a:spcPct val="90000"/>
            </a:lnSpc>
            <a:spcBef>
              <a:spcPct val="0"/>
            </a:spcBef>
            <a:spcAft>
              <a:spcPct val="15000"/>
            </a:spcAft>
            <a:buChar char="•"/>
          </a:pPr>
          <a:r>
            <a:rPr lang="el-GR" sz="1400" b="1" kern="1200" dirty="0">
              <a:latin typeface="Aptos" panose="020B0004020202020204" pitchFamily="34" charset="0"/>
            </a:rPr>
            <a:t>2026: €408</a:t>
          </a:r>
          <a:endParaRPr lang="en-US" sz="1400" b="1" kern="1200" dirty="0">
            <a:latin typeface="Aptos" panose="020B0004020202020204" pitchFamily="34" charset="0"/>
          </a:endParaRPr>
        </a:p>
      </dsp:txBody>
      <dsp:txXfrm>
        <a:off x="0" y="256578"/>
        <a:ext cx="8452692" cy="1562400"/>
      </dsp:txXfrm>
    </dsp:sp>
    <dsp:sp modelId="{ABD958AB-070C-46BD-A69B-B8F5E6943E84}">
      <dsp:nvSpPr>
        <dsp:cNvPr id="0" name=""/>
        <dsp:cNvSpPr/>
      </dsp:nvSpPr>
      <dsp:spPr>
        <a:xfrm>
          <a:off x="422634" y="20418"/>
          <a:ext cx="5916884" cy="47232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644" tIns="0" rIns="223644" bIns="0" numCol="1" spcCol="1270" anchor="ctr" anchorCtr="0">
          <a:noAutofit/>
        </a:bodyPr>
        <a:lstStyle/>
        <a:p>
          <a:pPr marL="0" lvl="0" indent="0" algn="l" defTabSz="622300">
            <a:lnSpc>
              <a:spcPct val="90000"/>
            </a:lnSpc>
            <a:spcBef>
              <a:spcPct val="0"/>
            </a:spcBef>
            <a:spcAft>
              <a:spcPct val="35000"/>
            </a:spcAft>
            <a:buNone/>
          </a:pPr>
          <a:r>
            <a:rPr lang="el-GR" sz="1400" b="1" kern="1200" dirty="0">
              <a:latin typeface="Aptos" panose="020B0004020202020204" pitchFamily="34" charset="0"/>
            </a:rPr>
            <a:t>Επίδομα βαριάς κινητικής αναπηρίας</a:t>
          </a:r>
          <a:endParaRPr lang="en-US" sz="1400" kern="1200" dirty="0">
            <a:latin typeface="Aptos" panose="020B0004020202020204" pitchFamily="34" charset="0"/>
          </a:endParaRPr>
        </a:p>
      </dsp:txBody>
      <dsp:txXfrm>
        <a:off x="445691" y="43475"/>
        <a:ext cx="5870770" cy="426206"/>
      </dsp:txXfrm>
    </dsp:sp>
    <dsp:sp modelId="{5C1EF970-EC48-4FA8-9BC6-F6832403EAB7}">
      <dsp:nvSpPr>
        <dsp:cNvPr id="0" name=""/>
        <dsp:cNvSpPr/>
      </dsp:nvSpPr>
      <dsp:spPr>
        <a:xfrm>
          <a:off x="0" y="2141539"/>
          <a:ext cx="8452692" cy="1108800"/>
        </a:xfrm>
        <a:prstGeom prst="rect">
          <a:avLst/>
        </a:prstGeom>
        <a:solidFill>
          <a:schemeClr val="lt1">
            <a:alpha val="90000"/>
            <a:hueOff val="0"/>
            <a:satOff val="0"/>
            <a:lumOff val="0"/>
            <a:alphaOff val="0"/>
          </a:schemeClr>
        </a:solidFill>
        <a:ln w="19050" cap="flat" cmpd="sng" algn="ctr">
          <a:solidFill>
            <a:schemeClr val="accent3">
              <a:hueOff val="337438"/>
              <a:satOff val="17272"/>
              <a:lumOff val="72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6023" tIns="333248" rIns="656023" bIns="99568" numCol="1" spcCol="1270" anchor="t" anchorCtr="0">
          <a:noAutofit/>
        </a:bodyPr>
        <a:lstStyle/>
        <a:p>
          <a:pPr marL="114300" lvl="1" indent="-114300" algn="l" defTabSz="622300">
            <a:lnSpc>
              <a:spcPct val="90000"/>
            </a:lnSpc>
            <a:spcBef>
              <a:spcPct val="0"/>
            </a:spcBef>
            <a:spcAft>
              <a:spcPct val="15000"/>
            </a:spcAft>
            <a:buChar char="•"/>
          </a:pPr>
          <a:r>
            <a:rPr lang="el-GR" sz="1400" kern="1200" dirty="0">
              <a:latin typeface="Aptos" panose="020B0004020202020204" pitchFamily="34" charset="0"/>
            </a:rPr>
            <a:t>Δικαιούχοι : 1332 άτομα για το βασικό και 273 για το ενισχυμένο (Δεκέμβριος 2025)</a:t>
          </a:r>
          <a:endParaRPr lang="en-US" sz="1400" kern="1200" dirty="0">
            <a:latin typeface="Aptos" panose="020B0004020202020204" pitchFamily="34" charset="0"/>
          </a:endParaRPr>
        </a:p>
        <a:p>
          <a:pPr marL="114300" lvl="1" indent="-114300" algn="l" defTabSz="622300">
            <a:lnSpc>
              <a:spcPct val="90000"/>
            </a:lnSpc>
            <a:spcBef>
              <a:spcPct val="0"/>
            </a:spcBef>
            <a:spcAft>
              <a:spcPct val="15000"/>
            </a:spcAft>
            <a:buChar char="•"/>
          </a:pPr>
          <a:r>
            <a:rPr lang="el-GR" sz="1400" kern="1200" dirty="0">
              <a:latin typeface="Aptos" panose="020B0004020202020204" pitchFamily="34" charset="0"/>
            </a:rPr>
            <a:t>2019:</a:t>
          </a:r>
          <a:r>
            <a:rPr lang="en-US" sz="1400" kern="1200" dirty="0">
              <a:latin typeface="Aptos" panose="020B0004020202020204" pitchFamily="34" charset="0"/>
            </a:rPr>
            <a:t> </a:t>
          </a:r>
          <a:r>
            <a:rPr lang="el-GR" sz="1400" kern="1200" dirty="0">
              <a:latin typeface="Aptos" panose="020B0004020202020204" pitchFamily="34" charset="0"/>
            </a:rPr>
            <a:t>από €350 αυξήθηκε στα €400 και στα €500 για άτομα με αυξημένες ανάγκες φροντίδας</a:t>
          </a:r>
          <a:endParaRPr lang="en-US" sz="1400" kern="1200" dirty="0">
            <a:latin typeface="Aptos" panose="020B0004020202020204" pitchFamily="34" charset="0"/>
          </a:endParaRPr>
        </a:p>
        <a:p>
          <a:pPr marL="114300" lvl="1" indent="-114300" algn="l" defTabSz="622300">
            <a:lnSpc>
              <a:spcPct val="90000"/>
            </a:lnSpc>
            <a:spcBef>
              <a:spcPct val="0"/>
            </a:spcBef>
            <a:spcAft>
              <a:spcPct val="15000"/>
            </a:spcAft>
            <a:buChar char="•"/>
          </a:pPr>
          <a:r>
            <a:rPr lang="en-US" sz="1400" kern="1200" dirty="0">
              <a:latin typeface="Aptos" panose="020B0004020202020204" pitchFamily="34" charset="0"/>
            </a:rPr>
            <a:t>2026</a:t>
          </a:r>
          <a:r>
            <a:rPr lang="el-GR" sz="1400" kern="1200" dirty="0">
              <a:latin typeface="Aptos" panose="020B0004020202020204" pitchFamily="34" charset="0"/>
            </a:rPr>
            <a:t> παραμένει στα €400 &amp; €500</a:t>
          </a:r>
          <a:endParaRPr lang="en-US" sz="1400" kern="1200" dirty="0">
            <a:latin typeface="Aptos" panose="020B0004020202020204" pitchFamily="34" charset="0"/>
          </a:endParaRPr>
        </a:p>
      </dsp:txBody>
      <dsp:txXfrm>
        <a:off x="0" y="2141539"/>
        <a:ext cx="8452692" cy="1108800"/>
      </dsp:txXfrm>
    </dsp:sp>
    <dsp:sp modelId="{420412EF-CA7F-4D1A-90E1-841470D51D24}">
      <dsp:nvSpPr>
        <dsp:cNvPr id="0" name=""/>
        <dsp:cNvSpPr/>
      </dsp:nvSpPr>
      <dsp:spPr>
        <a:xfrm>
          <a:off x="422634" y="1905378"/>
          <a:ext cx="5916884" cy="472320"/>
        </a:xfrm>
        <a:prstGeom prst="roundRect">
          <a:avLst/>
        </a:prstGeom>
        <a:solidFill>
          <a:schemeClr val="accent3">
            <a:hueOff val="337438"/>
            <a:satOff val="17272"/>
            <a:lumOff val="725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644" tIns="0" rIns="223644" bIns="0" numCol="1" spcCol="1270" anchor="ctr" anchorCtr="0">
          <a:noAutofit/>
        </a:bodyPr>
        <a:lstStyle/>
        <a:p>
          <a:pPr marL="0" lvl="0" indent="0" algn="l" defTabSz="622300">
            <a:lnSpc>
              <a:spcPct val="90000"/>
            </a:lnSpc>
            <a:spcBef>
              <a:spcPct val="0"/>
            </a:spcBef>
            <a:spcAft>
              <a:spcPct val="35000"/>
            </a:spcAft>
            <a:buNone/>
          </a:pPr>
          <a:r>
            <a:rPr lang="el-GR" sz="1400" b="1" kern="1200">
              <a:latin typeface="Aptos" panose="020B0004020202020204" pitchFamily="34" charset="0"/>
            </a:rPr>
            <a:t>Επίδομα φροντίδας παραπληγικών</a:t>
          </a:r>
          <a:endParaRPr lang="en-US" sz="1400" kern="1200">
            <a:latin typeface="Aptos" panose="020B0004020202020204" pitchFamily="34" charset="0"/>
          </a:endParaRPr>
        </a:p>
      </dsp:txBody>
      <dsp:txXfrm>
        <a:off x="445691" y="1928435"/>
        <a:ext cx="5870770" cy="426206"/>
      </dsp:txXfrm>
    </dsp:sp>
    <dsp:sp modelId="{16E2DB15-3DA0-49A1-A981-67565E866A39}">
      <dsp:nvSpPr>
        <dsp:cNvPr id="0" name=""/>
        <dsp:cNvSpPr/>
      </dsp:nvSpPr>
      <dsp:spPr>
        <a:xfrm>
          <a:off x="0" y="3572899"/>
          <a:ext cx="8452692" cy="1285200"/>
        </a:xfrm>
        <a:prstGeom prst="rect">
          <a:avLst/>
        </a:prstGeom>
        <a:solidFill>
          <a:schemeClr val="lt1">
            <a:alpha val="90000"/>
            <a:hueOff val="0"/>
            <a:satOff val="0"/>
            <a:lumOff val="0"/>
            <a:alphaOff val="0"/>
          </a:schemeClr>
        </a:solidFill>
        <a:ln w="19050" cap="flat" cmpd="sng" algn="ctr">
          <a:solidFill>
            <a:schemeClr val="accent3">
              <a:hueOff val="674876"/>
              <a:satOff val="34544"/>
              <a:lumOff val="145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6023" tIns="333248" rIns="656023" bIns="99568" numCol="1" spcCol="1270" anchor="t" anchorCtr="0">
          <a:noAutofit/>
        </a:bodyPr>
        <a:lstStyle/>
        <a:p>
          <a:pPr marL="114300" lvl="1" indent="-114300" algn="l" defTabSz="622300">
            <a:lnSpc>
              <a:spcPct val="90000"/>
            </a:lnSpc>
            <a:spcBef>
              <a:spcPct val="0"/>
            </a:spcBef>
            <a:spcAft>
              <a:spcPct val="15000"/>
            </a:spcAft>
            <a:buChar char="•"/>
          </a:pPr>
          <a:r>
            <a:rPr lang="el-GR" sz="1400" kern="1200">
              <a:latin typeface="Aptos" panose="020B0004020202020204" pitchFamily="34" charset="0"/>
            </a:rPr>
            <a:t>Δικαιούχοι: 904 άτομα για το βασικό και 224 για το ενισχυμένο</a:t>
          </a:r>
          <a:r>
            <a:rPr lang="en-US" sz="1400" kern="1200">
              <a:latin typeface="Aptos" panose="020B0004020202020204" pitchFamily="34" charset="0"/>
            </a:rPr>
            <a:t> (</a:t>
          </a:r>
          <a:r>
            <a:rPr lang="el-GR" sz="1400" kern="1200">
              <a:latin typeface="Aptos" panose="020B0004020202020204" pitchFamily="34" charset="0"/>
            </a:rPr>
            <a:t>Δεκέμβριο</a:t>
          </a:r>
          <a:r>
            <a:rPr lang="en-US" sz="1400" kern="1200">
              <a:latin typeface="Aptos" panose="020B0004020202020204" pitchFamily="34" charset="0"/>
            </a:rPr>
            <a:t>s</a:t>
          </a:r>
          <a:r>
            <a:rPr lang="el-GR" sz="1400" kern="1200">
              <a:latin typeface="Aptos" panose="020B0004020202020204" pitchFamily="34" charset="0"/>
            </a:rPr>
            <a:t> 2025</a:t>
          </a:r>
          <a:r>
            <a:rPr lang="en-US" sz="1400" kern="1200">
              <a:latin typeface="Aptos" panose="020B0004020202020204" pitchFamily="34" charset="0"/>
            </a:rPr>
            <a:t>)</a:t>
          </a:r>
        </a:p>
        <a:p>
          <a:pPr marL="114300" lvl="1" indent="-114300" algn="l" defTabSz="622300">
            <a:lnSpc>
              <a:spcPct val="90000"/>
            </a:lnSpc>
            <a:spcBef>
              <a:spcPct val="0"/>
            </a:spcBef>
            <a:spcAft>
              <a:spcPct val="15000"/>
            </a:spcAft>
            <a:buChar char="•"/>
          </a:pPr>
          <a:r>
            <a:rPr lang="el-GR" sz="1400" kern="1200">
              <a:latin typeface="Aptos" panose="020B0004020202020204" pitchFamily="34" charset="0"/>
            </a:rPr>
            <a:t>2019:</a:t>
          </a:r>
          <a:r>
            <a:rPr lang="en-US" sz="1400" kern="1200">
              <a:latin typeface="Aptos" panose="020B0004020202020204" pitchFamily="34" charset="0"/>
            </a:rPr>
            <a:t> </a:t>
          </a:r>
          <a:r>
            <a:rPr lang="el-GR" sz="1400" kern="1200">
              <a:latin typeface="Aptos" panose="020B0004020202020204" pitchFamily="34" charset="0"/>
            </a:rPr>
            <a:t>από €850 αυξήθηκε στα €900 και στα €1100 για άτομα με αυξημένες ανάγκες φροντίδας</a:t>
          </a:r>
          <a:endParaRPr lang="en-US" sz="1400" kern="1200">
            <a:latin typeface="Aptos" panose="020B0004020202020204" pitchFamily="34" charset="0"/>
          </a:endParaRPr>
        </a:p>
        <a:p>
          <a:pPr marL="114300" lvl="1" indent="-114300" algn="l" defTabSz="622300">
            <a:lnSpc>
              <a:spcPct val="90000"/>
            </a:lnSpc>
            <a:spcBef>
              <a:spcPct val="0"/>
            </a:spcBef>
            <a:spcAft>
              <a:spcPct val="15000"/>
            </a:spcAft>
            <a:buChar char="•"/>
          </a:pPr>
          <a:r>
            <a:rPr lang="en-US" sz="1400" kern="1200">
              <a:latin typeface="Aptos" panose="020B0004020202020204" pitchFamily="34" charset="0"/>
            </a:rPr>
            <a:t>2026 </a:t>
          </a:r>
          <a:r>
            <a:rPr lang="el-GR" sz="1400" kern="1200">
              <a:latin typeface="Aptos" panose="020B0004020202020204" pitchFamily="34" charset="0"/>
            </a:rPr>
            <a:t>παραμένει στα €900 &amp; €1100</a:t>
          </a:r>
          <a:endParaRPr lang="en-US" sz="1400" kern="1200">
            <a:latin typeface="Aptos" panose="020B0004020202020204" pitchFamily="34" charset="0"/>
          </a:endParaRPr>
        </a:p>
      </dsp:txBody>
      <dsp:txXfrm>
        <a:off x="0" y="3572899"/>
        <a:ext cx="8452692" cy="1285200"/>
      </dsp:txXfrm>
    </dsp:sp>
    <dsp:sp modelId="{EE5CC74B-74C2-42D7-A37D-C6315149358C}">
      <dsp:nvSpPr>
        <dsp:cNvPr id="0" name=""/>
        <dsp:cNvSpPr/>
      </dsp:nvSpPr>
      <dsp:spPr>
        <a:xfrm>
          <a:off x="422634" y="3336739"/>
          <a:ext cx="5916884" cy="472320"/>
        </a:xfrm>
        <a:prstGeom prst="roundRect">
          <a:avLst/>
        </a:prstGeom>
        <a:solidFill>
          <a:schemeClr val="accent3">
            <a:hueOff val="674876"/>
            <a:satOff val="34544"/>
            <a:lumOff val="1451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644" tIns="0" rIns="223644" bIns="0" numCol="1" spcCol="1270" anchor="ctr" anchorCtr="0">
          <a:noAutofit/>
        </a:bodyPr>
        <a:lstStyle/>
        <a:p>
          <a:pPr marL="0" lvl="0" indent="0" algn="l" defTabSz="622300">
            <a:lnSpc>
              <a:spcPct val="90000"/>
            </a:lnSpc>
            <a:spcBef>
              <a:spcPct val="0"/>
            </a:spcBef>
            <a:spcAft>
              <a:spcPct val="35000"/>
            </a:spcAft>
            <a:buNone/>
          </a:pPr>
          <a:r>
            <a:rPr lang="el-GR" sz="1400" b="1" kern="1200">
              <a:latin typeface="Aptos" panose="020B0004020202020204" pitchFamily="34" charset="0"/>
            </a:rPr>
            <a:t>Επίδομα φροντίδας τετραπληγικών</a:t>
          </a:r>
          <a:endParaRPr lang="en-US" sz="1400" kern="1200">
            <a:latin typeface="Aptos" panose="020B0004020202020204" pitchFamily="34" charset="0"/>
          </a:endParaRPr>
        </a:p>
      </dsp:txBody>
      <dsp:txXfrm>
        <a:off x="445691" y="3359796"/>
        <a:ext cx="5870770"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942CA-E9DA-4CCC-BF5B-380BEEDF343B}" type="datetimeFigureOut">
              <a:rPr lang="en-GB" smtClean="0"/>
              <a:t>29/06/2026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F1599B-BE94-4EF8-B367-AFC04AF6FF6E}" type="slidenum">
              <a:rPr lang="en-GB" smtClean="0"/>
              <a:t>‹#›</a:t>
            </a:fld>
            <a:endParaRPr lang="en-GB"/>
          </a:p>
        </p:txBody>
      </p:sp>
    </p:spTree>
    <p:extLst>
      <p:ext uri="{BB962C8B-B14F-4D97-AF65-F5344CB8AC3E}">
        <p14:creationId xmlns:p14="http://schemas.microsoft.com/office/powerpoint/2010/main" val="1345542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algn="just"/>
            <a:r>
              <a:rPr lang="el-GR" sz="1200" dirty="0"/>
              <a:t>Έντιμοι βουλευτές και εκπρόσωποι κομμάτων, μέλη, φίλοι και συνεργάτες, σας </a:t>
            </a:r>
            <a:r>
              <a:rPr lang="el-GR" sz="1200" dirty="0" err="1"/>
              <a:t>καλοσωρίζω</a:t>
            </a:r>
            <a:r>
              <a:rPr lang="el-GR" sz="1200" dirty="0"/>
              <a:t> και σας ευχαριστώ που μας τιμάτε με την παρουσία σας.</a:t>
            </a:r>
            <a:endParaRPr lang="en-US" sz="120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GB" b="1" dirty="0" err="1"/>
              <a:t>Βρισκόμ</a:t>
            </a:r>
            <a:r>
              <a:rPr lang="en-GB" b="1" dirty="0"/>
              <a:t>αστε σήμερα εδώ γιατί, παρά τις προσδοκίες που είχαν δημιουργηθεί, οι ανάγκες των ατόμων με βαριές κινητικές αναπηρίες εξακολουθούν να μην αντιμετωπίζονται ουσιαστικά.</a:t>
            </a:r>
            <a:endParaRPr lang="en-GB" dirty="0"/>
          </a:p>
          <a:p>
            <a:pPr algn="just"/>
            <a:endParaRPr lang="en-US" sz="1200" dirty="0"/>
          </a:p>
          <a:p>
            <a:pPr algn="just"/>
            <a:r>
              <a:rPr lang="el-GR" sz="1200" dirty="0"/>
              <a:t>Δε σας κρύβουμε την απογοήτευση μας για την κοινωνική πολιτική του κράτους προς τα άτομα με βαριές κινητικές αναπηρίες.</a:t>
            </a:r>
            <a:r>
              <a:rPr lang="en-US" sz="1200" dirty="0"/>
              <a:t> </a:t>
            </a:r>
            <a:endParaRPr lang="el-GR" sz="1200" dirty="0"/>
          </a:p>
          <a:p>
            <a:endParaRPr lang="en-GB" dirty="0"/>
          </a:p>
        </p:txBody>
      </p:sp>
      <p:sp>
        <p:nvSpPr>
          <p:cNvPr id="4" name="Slide Number Placeholder 3"/>
          <p:cNvSpPr>
            <a:spLocks noGrp="1"/>
          </p:cNvSpPr>
          <p:nvPr>
            <p:ph type="sldNum" sz="quarter" idx="5"/>
          </p:nvPr>
        </p:nvSpPr>
        <p:spPr/>
        <p:txBody>
          <a:bodyPr/>
          <a:lstStyle/>
          <a:p>
            <a:fld id="{4DF1599B-BE94-4EF8-B367-AFC04AF6FF6E}" type="slidenum">
              <a:rPr lang="en-GB" smtClean="0"/>
              <a:t>1</a:t>
            </a:fld>
            <a:endParaRPr lang="en-GB"/>
          </a:p>
        </p:txBody>
      </p:sp>
    </p:spTree>
    <p:extLst>
      <p:ext uri="{BB962C8B-B14F-4D97-AF65-F5344CB8AC3E}">
        <p14:creationId xmlns:p14="http://schemas.microsoft.com/office/powerpoint/2010/main" val="2696330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a:lnSpc>
                <a:spcPct val="140000"/>
              </a:lnSpc>
              <a:spcAft>
                <a:spcPts val="600"/>
              </a:spcAft>
            </a:pPr>
            <a:r>
              <a:rPr lang="el-GR" sz="1200" dirty="0"/>
              <a:t>Όταν πριν περίπου 20 χρόνια κερδίσαμε μετά από εντατική διεκδίκηση την παροχή επιδομάτων φροντίδας σε παραπληγικά και τετραπληγικά άτομα, η βάση του υπολογισμού για το επίδομα φροντίδας τετραπληγικών έγινε λαμβάνοντας υπόψη το μισθό τότε 3 οικιακών βοηθών. Άτομα χωρίς κατάρτιση οι οποίοι είναι το φθηνότερο εργατικό προσωπικό χωρίς φυσικά να μπορούν να προσφέρουν κατάλληλες υπηρεσίες φροντίδας αν δεν εκπαιδευτούν και να αμειφθούν ανάλογα. Στο κόστος εργοδότησης πρέπει επίσης να ληφθεί υπόψη το κόστος υποχρεώσεων εργοδότη, σίτισης και στέγασης. Αντιλαμβάνεστε ότι για άτομα που χρειάζεται να έχουν μόνιμα στο σπίτι φροντιστή ή φροντιστές, τα κόστη μεγεθύνονται πολύ. Σημειώστε ότι για να </a:t>
            </a:r>
            <a:r>
              <a:rPr lang="el-GR" sz="1200" dirty="0" err="1"/>
              <a:t>εργοδοτήσεις</a:t>
            </a:r>
            <a:r>
              <a:rPr lang="el-GR" sz="1200" dirty="0"/>
              <a:t> ένα (1) οικιακό φροντιστή Κύπριο ή Ευρωπαίο το κόστος είναι πέραν των €1500/μήνα για τις 40 από τις 168</a:t>
            </a:r>
            <a:r>
              <a:rPr lang="el-GR" sz="1200" baseline="0" dirty="0"/>
              <a:t> ώρες της εβδομάδας.</a:t>
            </a:r>
            <a:endParaRPr lang="el-GR" sz="1200" dirty="0"/>
          </a:p>
          <a:p>
            <a:pPr>
              <a:lnSpc>
                <a:spcPct val="140000"/>
              </a:lnSpc>
              <a:spcAft>
                <a:spcPts val="600"/>
              </a:spcAft>
            </a:pPr>
            <a:endParaRPr lang="en-US" sz="1200" dirty="0"/>
          </a:p>
          <a:p>
            <a:pPr>
              <a:lnSpc>
                <a:spcPct val="140000"/>
              </a:lnSpc>
              <a:spcAft>
                <a:spcPts val="600"/>
              </a:spcAft>
            </a:pPr>
            <a:r>
              <a:rPr lang="el-GR" sz="1200" dirty="0"/>
              <a:t>Όπως μας είχε πληροφορήσει πριν πολλούς μήνες το Υφυπουργείο Κοινωνικής Πρόνοιας, αναγνωρίζουν ότι το κόστος φροντίδας άτομων με τετραπληγία είναι πέραν των €3.000 και μέσα από τη νέα νομοθεσία θα βλέπαμε ουσιαστικές αυξήσεις στα επιδόματα φροντίδας τόσο για τετραπληγικά άτομα αλλά και για παραπληγικά. Τελικά οι αυξήσεις που ανακοινώθηκαν μέχρι σήμερα είναι μηδενικές ενώ σε πρόσφατη συνάντηση μας με την Υφυπουργό Κοινωνικής Πρόνοιας όπου συζητήσαμε σχετικά αιτήματα που υποβάλαμε μας ενημέρωσε ότι ακόμα δεν έχουν αποφασίσει να δοθούν αυξήσεις. Και εύλογα διερωτόμαστε, αν όχι μετά από €3δις πλεονάσματα, πότε;</a:t>
            </a:r>
            <a:endParaRPr lang="en-US" sz="1200" dirty="0"/>
          </a:p>
          <a:p>
            <a:endParaRPr lang="en-GB" dirty="0"/>
          </a:p>
        </p:txBody>
      </p:sp>
      <p:sp>
        <p:nvSpPr>
          <p:cNvPr id="4" name="Slide Number Placeholder 3"/>
          <p:cNvSpPr>
            <a:spLocks noGrp="1"/>
          </p:cNvSpPr>
          <p:nvPr>
            <p:ph type="sldNum" sz="quarter" idx="5"/>
          </p:nvPr>
        </p:nvSpPr>
        <p:spPr/>
        <p:txBody>
          <a:bodyPr/>
          <a:lstStyle/>
          <a:p>
            <a:fld id="{4DF1599B-BE94-4EF8-B367-AFC04AF6FF6E}" type="slidenum">
              <a:rPr lang="en-GB" smtClean="0"/>
              <a:t>12</a:t>
            </a:fld>
            <a:endParaRPr lang="en-GB"/>
          </a:p>
        </p:txBody>
      </p:sp>
    </p:spTree>
    <p:extLst>
      <p:ext uri="{BB962C8B-B14F-4D97-AF65-F5344CB8AC3E}">
        <p14:creationId xmlns:p14="http://schemas.microsoft.com/office/powerpoint/2010/main" val="1103327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3F2AA-6135-376A-2629-FC9E174D40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343380-D835-2A44-B88C-994801B314D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4CA1A30-ECE5-523B-61E2-F13199975DB5}"/>
              </a:ext>
            </a:extLst>
          </p:cNvPr>
          <p:cNvSpPr>
            <a:spLocks noGrp="1"/>
          </p:cNvSpPr>
          <p:nvPr>
            <p:ph type="body" idx="1"/>
          </p:nvPr>
        </p:nvSpPr>
        <p:spPr/>
        <p:txBody>
          <a:bodyPr/>
          <a:lstStyle/>
          <a:p>
            <a:r>
              <a:rPr lang="el-GR" baseline="0" dirty="0"/>
              <a:t>Η φτώχια και η αναπηρία δυστυχώς συχνά συνυπάρχουν και ειδικότερα στα άτομα με τις πιο βαριές μορφές αναπηρίας.</a:t>
            </a:r>
            <a:endParaRPr lang="en-GB" dirty="0"/>
          </a:p>
        </p:txBody>
      </p:sp>
      <p:sp>
        <p:nvSpPr>
          <p:cNvPr id="4" name="Slide Number Placeholder 3">
            <a:extLst>
              <a:ext uri="{FF2B5EF4-FFF2-40B4-BE49-F238E27FC236}">
                <a16:creationId xmlns:a16="http://schemas.microsoft.com/office/drawing/2014/main" id="{E0BD0AAA-D66A-9399-1824-A8A4CCC8640C}"/>
              </a:ext>
            </a:extLst>
          </p:cNvPr>
          <p:cNvSpPr>
            <a:spLocks noGrp="1"/>
          </p:cNvSpPr>
          <p:nvPr>
            <p:ph type="sldNum" sz="quarter" idx="5"/>
          </p:nvPr>
        </p:nvSpPr>
        <p:spPr/>
        <p:txBody>
          <a:bodyPr/>
          <a:lstStyle/>
          <a:p>
            <a:fld id="{4DF1599B-BE94-4EF8-B367-AFC04AF6FF6E}" type="slidenum">
              <a:rPr lang="en-GB" smtClean="0"/>
              <a:t>13</a:t>
            </a:fld>
            <a:endParaRPr lang="en-GB"/>
          </a:p>
        </p:txBody>
      </p:sp>
    </p:spTree>
    <p:extLst>
      <p:ext uri="{BB962C8B-B14F-4D97-AF65-F5344CB8AC3E}">
        <p14:creationId xmlns:p14="http://schemas.microsoft.com/office/powerpoint/2010/main" val="2884551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439ED-1CB3-1D24-C934-E0ABAEFA47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B0E379-107A-2187-1B44-5D1749037C2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9894FBF-8044-C0E0-02AA-EB4D5A8DCA7E}"/>
              </a:ext>
            </a:extLst>
          </p:cNvPr>
          <p:cNvSpPr>
            <a:spLocks noGrp="1"/>
          </p:cNvSpPr>
          <p:nvPr>
            <p:ph type="body" idx="1"/>
          </p:nvPr>
        </p:nvSpPr>
        <p:spPr/>
        <p:txBody>
          <a:bodyPr/>
          <a:lstStyle/>
          <a:p>
            <a:r>
              <a:rPr lang="el-GR" dirty="0"/>
              <a:t>Μας ενδιαφέρει η επαγγελματική αποκατάσταση για ουσιαστική κοινωνική ενσωμάτωση των </a:t>
            </a:r>
            <a:r>
              <a:rPr lang="el-GR" dirty="0" err="1"/>
              <a:t>ΑμεΑ</a:t>
            </a:r>
            <a:r>
              <a:rPr lang="el-GR" dirty="0"/>
              <a:t> στην κοινωνία και να απολαμβάνουν πρόσβαση στις ευκαιρίες συμμετοχής στη ζωή αλλά και δημιουργίας εισοδήματος</a:t>
            </a:r>
            <a:endParaRPr lang="en-GB" dirty="0"/>
          </a:p>
        </p:txBody>
      </p:sp>
      <p:sp>
        <p:nvSpPr>
          <p:cNvPr id="4" name="Slide Number Placeholder 3">
            <a:extLst>
              <a:ext uri="{FF2B5EF4-FFF2-40B4-BE49-F238E27FC236}">
                <a16:creationId xmlns:a16="http://schemas.microsoft.com/office/drawing/2014/main" id="{F3278752-3284-EFCF-2C3E-A6C56C7E3DD4}"/>
              </a:ext>
            </a:extLst>
          </p:cNvPr>
          <p:cNvSpPr>
            <a:spLocks noGrp="1"/>
          </p:cNvSpPr>
          <p:nvPr>
            <p:ph type="sldNum" sz="quarter" idx="5"/>
          </p:nvPr>
        </p:nvSpPr>
        <p:spPr/>
        <p:txBody>
          <a:bodyPr/>
          <a:lstStyle/>
          <a:p>
            <a:fld id="{4DF1599B-BE94-4EF8-B367-AFC04AF6FF6E}" type="slidenum">
              <a:rPr lang="en-GB" smtClean="0"/>
              <a:t>14</a:t>
            </a:fld>
            <a:endParaRPr lang="en-GB"/>
          </a:p>
        </p:txBody>
      </p:sp>
    </p:spTree>
    <p:extLst>
      <p:ext uri="{BB962C8B-B14F-4D97-AF65-F5344CB8AC3E}">
        <p14:creationId xmlns:p14="http://schemas.microsoft.com/office/powerpoint/2010/main" val="2857362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a:lnSpc>
                <a:spcPct val="120000"/>
              </a:lnSpc>
            </a:pPr>
            <a:r>
              <a:rPr lang="el-GR" sz="1200" dirty="0"/>
              <a:t>Καλούμε το κράτος άμεσα να προχωρήσει σε αυξήσεις τουλάχιστον 30% στα βασικά επιδόματα ΒΚΑ και να δεσμευτεί ότι κάθε χρόνο θα παραχωρείται μικρή αύξηση για να πετύχουμε σε λίγα χρόνια επαρκή οικονομική στήριξη που σε συνδυασμό με υπηρεσίες θα διασφαλίσουμε καλύτερη ποιότητα ζωής στα άτομα με βαριές κινητικές αναπηρίες και το σημαντικότερο, υποστήριξη με αξιοπρέπεια.</a:t>
            </a:r>
          </a:p>
          <a:p>
            <a:pPr>
              <a:lnSpc>
                <a:spcPct val="120000"/>
              </a:lnSpc>
            </a:pPr>
            <a:endParaRPr lang="en-US" sz="1200" dirty="0"/>
          </a:p>
          <a:p>
            <a:pPr>
              <a:lnSpc>
                <a:spcPct val="120000"/>
              </a:lnSpc>
            </a:pPr>
            <a:r>
              <a:rPr lang="el-GR" sz="1200" dirty="0"/>
              <a:t>Πέρα από τα πιο πάνω επιδόματα αυξήσεις χρειάζονται και σε άλλα επιδόματα όπως η οικονομική βοήθεια για απόκτηση αυτοκινήτου και τα επιδόματα διακίνησης που ζητούμε να δίνονται και σε παραπληγικά άτομα τα οποία δεν εργάζονται και αυτή η διάκριση πρέπει τερματιστεί.</a:t>
            </a:r>
            <a:endParaRPr lang="en-US" sz="1200" dirty="0"/>
          </a:p>
          <a:p>
            <a:endParaRPr lang="en-GB" dirty="0"/>
          </a:p>
        </p:txBody>
      </p:sp>
      <p:sp>
        <p:nvSpPr>
          <p:cNvPr id="4" name="Slide Number Placeholder 3"/>
          <p:cNvSpPr>
            <a:spLocks noGrp="1"/>
          </p:cNvSpPr>
          <p:nvPr>
            <p:ph type="sldNum" sz="quarter" idx="5"/>
          </p:nvPr>
        </p:nvSpPr>
        <p:spPr/>
        <p:txBody>
          <a:bodyPr/>
          <a:lstStyle/>
          <a:p>
            <a:fld id="{4DF1599B-BE94-4EF8-B367-AFC04AF6FF6E}" type="slidenum">
              <a:rPr lang="en-GB" smtClean="0"/>
              <a:t>15</a:t>
            </a:fld>
            <a:endParaRPr lang="en-GB"/>
          </a:p>
        </p:txBody>
      </p:sp>
    </p:spTree>
    <p:extLst>
      <p:ext uri="{BB962C8B-B14F-4D97-AF65-F5344CB8AC3E}">
        <p14:creationId xmlns:p14="http://schemas.microsoft.com/office/powerpoint/2010/main" val="3190066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l-GR" dirty="0"/>
              <a:t>Επιπλέον ζητούμε την τροποποίηση του ΕΕΕ για να σταματήσει να λαμβάνει τον χαμηλό μισθό συζύγου ή οποιαδήποτε εισοδήματα άγαμου τέκνου ηλικίας μέχρι 28 ετών, ως εισόδημα του γονέα με αναπηρία ο</a:t>
            </a:r>
            <a:r>
              <a:rPr lang="el-GR" baseline="0" dirty="0"/>
              <a:t> οποίος</a:t>
            </a:r>
            <a:r>
              <a:rPr lang="el-GR" dirty="0"/>
              <a:t> αιτείται ΕΕΕ. Αυτή η πολιτική σπρώχνει άτομα και οικογένειες στη φτώχια επειδή το κράτος μεταφέρει την ευθύνη συντήρησης του ανάπηρου γονεά στην οικογένεια. Μέχρι πότε θα συνεχίσει αυτό; Ο πρόσφατος διαχωρισμός του αναπηρικού επιδόματος από το ΕΕΕ για όλα τα άτομα με σοβαρές αναπηρίες θα δώσει σε αυτές</a:t>
            </a:r>
            <a:r>
              <a:rPr lang="el-GR" baseline="0" dirty="0"/>
              <a:t> τις οικογένειες μόνο τα €368 αλλά όχι το επίδομα ενοικίου ή άλλες παροχές του ΕΕΕ. Όπως έχω αναφέρει και πριν, η φτώχια και η αναπηρία δυστυχώς συχνά συνυπάρχουν και για αυτό χρειαζόμαστε ένα πιο δυνατό δίχτυ κοινωνικής προστασίας για τα άτομα με αναπηρίες και ειδικά τους πιο ευάλωτους για να πετύχουμε καλύτερους δείκτες ευημερίας και αξιοπρεπούς διαβίωσης.</a:t>
            </a:r>
            <a:endParaRPr lang="en-US" dirty="0"/>
          </a:p>
          <a:p>
            <a:pPr marL="0" indent="0">
              <a:buNone/>
            </a:pPr>
            <a:endParaRPr lang="en-US" dirty="0"/>
          </a:p>
          <a:p>
            <a:pPr marL="0" indent="0">
              <a:buNone/>
            </a:pPr>
            <a:r>
              <a:rPr lang="el-GR" dirty="0"/>
              <a:t>Η κοινωνική πρόνοια χρειάζεται πράξεις άμεσα και σας καλούμε να μας στηρίξετε σε αυτή την προσπάθεια για πιο υπεύθυνο κοινωνικό κράτος προς τα άτομα με βαριές κινητικές αναπηρίες.</a:t>
            </a:r>
            <a:endParaRPr lang="en-US" dirty="0"/>
          </a:p>
          <a:p>
            <a:endParaRPr lang="en-GB" dirty="0"/>
          </a:p>
        </p:txBody>
      </p:sp>
      <p:sp>
        <p:nvSpPr>
          <p:cNvPr id="4" name="Slide Number Placeholder 3"/>
          <p:cNvSpPr>
            <a:spLocks noGrp="1"/>
          </p:cNvSpPr>
          <p:nvPr>
            <p:ph type="sldNum" sz="quarter" idx="5"/>
          </p:nvPr>
        </p:nvSpPr>
        <p:spPr/>
        <p:txBody>
          <a:bodyPr/>
          <a:lstStyle/>
          <a:p>
            <a:fld id="{4DF1599B-BE94-4EF8-B367-AFC04AF6FF6E}" type="slidenum">
              <a:rPr lang="en-GB" smtClean="0"/>
              <a:t>16</a:t>
            </a:fld>
            <a:endParaRPr lang="en-GB"/>
          </a:p>
        </p:txBody>
      </p:sp>
    </p:spTree>
    <p:extLst>
      <p:ext uri="{BB962C8B-B14F-4D97-AF65-F5344CB8AC3E}">
        <p14:creationId xmlns:p14="http://schemas.microsoft.com/office/powerpoint/2010/main" val="3002230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CB341-C78F-4EE0-AECF-D7061FAABC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5A2173-5C4C-AFF5-5D9A-7DA515A798D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91AA913-B2FC-9D33-37A7-DDA7FCBD94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B6F7C57-73E1-0C38-82E7-4E0EAA181ABF}"/>
              </a:ext>
            </a:extLst>
          </p:cNvPr>
          <p:cNvSpPr>
            <a:spLocks noGrp="1"/>
          </p:cNvSpPr>
          <p:nvPr>
            <p:ph type="sldNum" sz="quarter" idx="5"/>
          </p:nvPr>
        </p:nvSpPr>
        <p:spPr/>
        <p:txBody>
          <a:bodyPr/>
          <a:lstStyle/>
          <a:p>
            <a:fld id="{4DF1599B-BE94-4EF8-B367-AFC04AF6FF6E}" type="slidenum">
              <a:rPr lang="en-GB" smtClean="0"/>
              <a:t>17</a:t>
            </a:fld>
            <a:endParaRPr lang="en-GB"/>
          </a:p>
        </p:txBody>
      </p:sp>
    </p:spTree>
    <p:extLst>
      <p:ext uri="{BB962C8B-B14F-4D97-AF65-F5344CB8AC3E}">
        <p14:creationId xmlns:p14="http://schemas.microsoft.com/office/powerpoint/2010/main" val="4114021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t>Το τελευταίο διάστημα έχουν γίνει βήματα για την ενίσχυση των δικαιωμάτων των ατόμων με αναπηρία χωρίς όμως να ανταποκρίνονται στις ανάγκες των ΑμεΑ στη χώρα μας. Μετά από χρόνια στασιμότητας στις κοινωνικές παροχές προς τα άτομα με αναπηρίες και μετά από 3 συνεχόμενα χρόνια όπου η οικονομία της χώρας μας σημείωσε πλεονάσματα πέραν των €3δις, το κράτος δεν εξυπηρέτησε βασικές υποχρεώσεις του προς τα άτομα με αναπηρίες μέσα από τις πολιτικές κοινωνικής πρόνοιας αλλά και ούτε τις προσδοκίες που δημιούργησε. </a:t>
            </a:r>
          </a:p>
          <a:p>
            <a:endParaRPr lang="el-GR" dirty="0"/>
          </a:p>
          <a:p>
            <a:pPr>
              <a:lnSpc>
                <a:spcPct val="120000"/>
              </a:lnSpc>
            </a:pPr>
            <a:r>
              <a:rPr lang="el-GR" sz="1200" dirty="0"/>
              <a:t>Η πρόοδος δεν μετριέται μόνο από τις προθέσεις αλλά και από το κατά πόσον οι πολιτικές στήριξης ανταποκρίνονται στις πραγματικές συνθήκες διαβίωσης και στις οικονομικές απαιτήσεις της σύγχρονης καθημερινότητας και όπως ακούμε συχνά, δεν είναι αρκετό να ευημερούν οι αριθμοί αλλά πρέπει να μεριμνούμε να ευημερούν οι άνθρωποι. </a:t>
            </a:r>
          </a:p>
          <a:p>
            <a:pPr>
              <a:lnSpc>
                <a:spcPct val="120000"/>
              </a:lnSpc>
            </a:pPr>
            <a:endParaRPr lang="en-US" sz="1200" dirty="0"/>
          </a:p>
          <a:p>
            <a:pPr>
              <a:lnSpc>
                <a:spcPct val="120000"/>
              </a:lnSpc>
            </a:pPr>
            <a:r>
              <a:rPr lang="el-GR" sz="1200" dirty="0"/>
              <a:t>Φιλοσοφία διαχρονικά της Οργάνωσης Παραπληγικών Κύπρου είναι ότι ένα υπεύθυνο κράτος οφείλει να καλύπτει το κόστος αναπηρίας σε κάθε άτομο και κάθε οικογένεια ανάλογα με το ύψος του και ασχέτως του τύπου της αναπηρίας.</a:t>
            </a:r>
            <a:endParaRPr lang="en-US" sz="1200" dirty="0"/>
          </a:p>
          <a:p>
            <a:endParaRPr lang="el-GR" dirty="0"/>
          </a:p>
          <a:p>
            <a:endParaRPr lang="en-GB" dirty="0"/>
          </a:p>
        </p:txBody>
      </p:sp>
      <p:sp>
        <p:nvSpPr>
          <p:cNvPr id="4" name="Slide Number Placeholder 3"/>
          <p:cNvSpPr>
            <a:spLocks noGrp="1"/>
          </p:cNvSpPr>
          <p:nvPr>
            <p:ph type="sldNum" sz="quarter" idx="5"/>
          </p:nvPr>
        </p:nvSpPr>
        <p:spPr/>
        <p:txBody>
          <a:bodyPr/>
          <a:lstStyle/>
          <a:p>
            <a:fld id="{4DF1599B-BE94-4EF8-B367-AFC04AF6FF6E}" type="slidenum">
              <a:rPr lang="en-GB" smtClean="0"/>
              <a:t>2</a:t>
            </a:fld>
            <a:endParaRPr lang="en-GB"/>
          </a:p>
        </p:txBody>
      </p:sp>
    </p:spTree>
    <p:extLst>
      <p:ext uri="{BB962C8B-B14F-4D97-AF65-F5344CB8AC3E}">
        <p14:creationId xmlns:p14="http://schemas.microsoft.com/office/powerpoint/2010/main" val="3620509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t>Για περίπου 2,500 άτομα που ζουν με παραπληγία ή τετραπληγία και βασίζονται καθημερινά στη χρήση αμαξιδίου, το κόστος διαβίωσης, φροντίδας και ανεξάρτητης διαβίωσης αυξάνεται διαρκώς. Είτε η αναπηρία προέρχεται από κάκωση του νωτιαίου μυελού, σκλήρυνση κατά πλάκας, μυοπάθειες ή άλλες νευρολογικές και κινητικές παθήσεις, οι ανάγκες παραμένουν ουσιαστικές και συχνά ιδιαίτερα δαπανηρές.</a:t>
            </a:r>
            <a:r>
              <a:rPr lang="en-US" sz="1200" dirty="0"/>
              <a:t> </a:t>
            </a:r>
            <a:r>
              <a:rPr lang="el-GR" sz="1200" dirty="0"/>
              <a:t>Όπως είναι γνωστό, η αναπηρία γίνεται πολύ πιο δύσκολη όταν χρειάζεσαι υποστήριξη από άλλα άτομα για να ζεις ανεξάρτητα και δυστυχώς για τα παραπληγικά και ειδικότερα για τα τετραπληγικά άτομα η ανάγκη υποστήριξης είναι μεγάλη και συνεχής με πολύ ψηλό κόστος. Το δικαίωμα</a:t>
            </a:r>
            <a:r>
              <a:rPr lang="el-GR" sz="1200" baseline="0" dirty="0"/>
              <a:t> της ανεξάρτητης και αξιοπρεπούς διαβίωσης είναι από τις σημαντικότερες πρόνοιες της </a:t>
            </a:r>
            <a:r>
              <a:rPr lang="el-GR" sz="1200" baseline="0" dirty="0" err="1"/>
              <a:t>Συμβασης</a:t>
            </a:r>
            <a:r>
              <a:rPr lang="el-GR" sz="1200" baseline="0" dirty="0"/>
              <a:t> του ΟΗΕ για τα δικαιώματα των </a:t>
            </a:r>
            <a:r>
              <a:rPr lang="el-GR" sz="1200" baseline="0" dirty="0" err="1"/>
              <a:t>ΑμεΑ</a:t>
            </a:r>
            <a:r>
              <a:rPr lang="el-GR" sz="1200" baseline="0" dirty="0"/>
              <a:t>.</a:t>
            </a:r>
            <a:endParaRPr lang="en-US" sz="1200" dirty="0"/>
          </a:p>
          <a:p>
            <a:endParaRPr lang="en-GB" dirty="0"/>
          </a:p>
        </p:txBody>
      </p:sp>
      <p:sp>
        <p:nvSpPr>
          <p:cNvPr id="4" name="Slide Number Placeholder 3"/>
          <p:cNvSpPr>
            <a:spLocks noGrp="1"/>
          </p:cNvSpPr>
          <p:nvPr>
            <p:ph type="sldNum" sz="quarter" idx="5"/>
          </p:nvPr>
        </p:nvSpPr>
        <p:spPr/>
        <p:txBody>
          <a:bodyPr/>
          <a:lstStyle/>
          <a:p>
            <a:fld id="{4DF1599B-BE94-4EF8-B367-AFC04AF6FF6E}" type="slidenum">
              <a:rPr lang="en-GB" smtClean="0"/>
              <a:t>3</a:t>
            </a:fld>
            <a:endParaRPr lang="en-GB"/>
          </a:p>
        </p:txBody>
      </p:sp>
    </p:spTree>
    <p:extLst>
      <p:ext uri="{BB962C8B-B14F-4D97-AF65-F5344CB8AC3E}">
        <p14:creationId xmlns:p14="http://schemas.microsoft.com/office/powerpoint/2010/main" val="2511301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t>Την ίδια στιγμή που το κόστος διαβίωσης, προσωπικής φροντίδας και υποστήριξης, ιατροφαρμακευτικής κάλυψης πέραν των παροχών του ΓεΣΥ, αγοράς εξειδικευμένου εξοπλισμού και κόστους διακίνησης έχει αυξηθεί σημαντικά τα τελευταία χρόνια, εντούτοις τα χαμηλά επιδόματα φροντίδας παραπληγίας &amp; τετραπληγίας παραμένουν αμετάβλητα εδώ και 7 χρόνια, παρά το γεγονός ότι το συνολικό κόστος ζωής έχει αυξηθεί πέραν του 17% μέχρι πέρσι και ακόμα 3.5% φέτος, δημιουργώντας ένα ολοένα μεγαλύτερο χάσμα μεταξύ των πραγματικών αναγκών και της παρεχόμενης στήριξης. Τα σχετικά στοιχεία και αριθμητικά δεδομένα παρουσιάζονται αναλυτικά στη συνέχεια.</a:t>
            </a:r>
            <a:endParaRPr lang="en-US" sz="1200" dirty="0"/>
          </a:p>
          <a:p>
            <a:endParaRPr lang="en-GB" dirty="0"/>
          </a:p>
        </p:txBody>
      </p:sp>
      <p:sp>
        <p:nvSpPr>
          <p:cNvPr id="4" name="Slide Number Placeholder 3"/>
          <p:cNvSpPr>
            <a:spLocks noGrp="1"/>
          </p:cNvSpPr>
          <p:nvPr>
            <p:ph type="sldNum" sz="quarter" idx="5"/>
          </p:nvPr>
        </p:nvSpPr>
        <p:spPr/>
        <p:txBody>
          <a:bodyPr/>
          <a:lstStyle/>
          <a:p>
            <a:fld id="{4DF1599B-BE94-4EF8-B367-AFC04AF6FF6E}" type="slidenum">
              <a:rPr lang="en-GB" smtClean="0"/>
              <a:t>4</a:t>
            </a:fld>
            <a:endParaRPr lang="en-GB"/>
          </a:p>
        </p:txBody>
      </p:sp>
    </p:spTree>
    <p:extLst>
      <p:ext uri="{BB962C8B-B14F-4D97-AF65-F5344CB8AC3E}">
        <p14:creationId xmlns:p14="http://schemas.microsoft.com/office/powerpoint/2010/main" val="2974153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GB" dirty="0"/>
              <a:t>Η </a:t>
            </a:r>
            <a:r>
              <a:rPr lang="en-GB" dirty="0" err="1"/>
              <a:t>στ</a:t>
            </a:r>
            <a:r>
              <a:rPr lang="en-GB" dirty="0"/>
              <a:t>ασιμότητα των κοινωνικών παροχών δεν αποτελεί απλώς ένα οικονομικό ζήτημα. </a:t>
            </a:r>
            <a:r>
              <a:rPr lang="en-GB" dirty="0" err="1"/>
              <a:t>Σημ</a:t>
            </a:r>
            <a:r>
              <a:rPr lang="en-GB" dirty="0"/>
              <a:t>αίνει ότι ολοένα και περισσότερα άτομα με βαριές κινητικές αναπηρίες αδυνατούν να καλύψουν το πραγματικό κόστος φροντίδας, προσωπικής υποστήριξης, εξειδικευμένου εξοπλισμού και μετακίνησης. </a:t>
            </a:r>
            <a:r>
              <a:rPr lang="en-GB" dirty="0" err="1"/>
              <a:t>Το</a:t>
            </a:r>
            <a:r>
              <a:rPr lang="en-GB" dirty="0"/>
              <a:t> απ</a:t>
            </a:r>
            <a:r>
              <a:rPr lang="en-GB" dirty="0" err="1"/>
              <a:t>οτέλεσμ</a:t>
            </a:r>
            <a:r>
              <a:rPr lang="en-GB" dirty="0"/>
              <a:t>α είναι μεγαλύτερη οικονομική επιβάρυνση για τα ίδια και τις οικογένειές τους, περιορισμός της ανεξάρτητης διαβίωσης και αυξημένος κίνδυνος κοινωνικού αποκλεισμού</a:t>
            </a:r>
            <a:r>
              <a:rPr lang="el-GR" dirty="0"/>
              <a:t> όπως και άλλους σοβαρούς κινδύνους</a:t>
            </a:r>
            <a:r>
              <a:rPr lang="en-GB" dirty="0"/>
              <a:t>.</a:t>
            </a:r>
          </a:p>
        </p:txBody>
      </p:sp>
      <p:sp>
        <p:nvSpPr>
          <p:cNvPr id="4" name="Slide Number Placeholder 3"/>
          <p:cNvSpPr>
            <a:spLocks noGrp="1"/>
          </p:cNvSpPr>
          <p:nvPr>
            <p:ph type="sldNum" sz="quarter" idx="5"/>
          </p:nvPr>
        </p:nvSpPr>
        <p:spPr/>
        <p:txBody>
          <a:bodyPr/>
          <a:lstStyle/>
          <a:p>
            <a:fld id="{4DF1599B-BE94-4EF8-B367-AFC04AF6FF6E}" type="slidenum">
              <a:rPr lang="en-GB" smtClean="0"/>
              <a:t>5</a:t>
            </a:fld>
            <a:endParaRPr lang="en-GB"/>
          </a:p>
        </p:txBody>
      </p:sp>
    </p:spTree>
    <p:extLst>
      <p:ext uri="{BB962C8B-B14F-4D97-AF65-F5344CB8AC3E}">
        <p14:creationId xmlns:p14="http://schemas.microsoft.com/office/powerpoint/2010/main" val="804079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t>Για να το ξεκαθαρίσουμε: εμάς η θέση μας δεν στρέφεται απέναντι σε οποιαδήποτε άλλη ομάδα ατόμων με αναπηρία, ούτε επιδιώκει συγκρίσεις μεταξύ διαφορετικών μορφών αναπηρίας. Αντίθετα, στηρίζουμε την ισότιμη μεταχείριση και την ουσιαστική στήριξη όλων των ατόμων με αναπηρία, με βάση τις πραγματικές ανάγκες που αντιμετωπίζει η κάθε ομάδα με στόχο τη διασφάλιση ψηλής ποιότητας ζωής, αξιοπρεπούς στήριξης και πραγματικά ανεξάρτητης διαβίωσης.</a:t>
            </a:r>
            <a:endParaRPr lang="en-US" sz="1200" dirty="0"/>
          </a:p>
          <a:p>
            <a:endParaRPr lang="el-GR" dirty="0"/>
          </a:p>
          <a:p>
            <a:pPr>
              <a:lnSpc>
                <a:spcPct val="120000"/>
              </a:lnSpc>
            </a:pPr>
            <a:r>
              <a:rPr lang="el-GR" sz="1200" dirty="0"/>
              <a:t>Συνεπώς, ζητούμε μια δίκαιη και σύγχρονη προσέγγιση που να λαμβάνει υπόψη τις σημερινές κοινωνικές και οικονομικές συνθήκες, ώστε η ισότητα, η αυτονομία και η αξιοπρέπεια να μην αποτελούν μόνο διακηρύξεις αρχών, αλλά καθημερινή πραγματικότητα για όλους. Για να διασφαλιστεί αυτό όμως χρειάζεται υπεύθυνη κρατική κοινωνική πολιτική με διάθεση επαρκών οικονομικών πόρων.</a:t>
            </a:r>
          </a:p>
          <a:p>
            <a:pPr>
              <a:lnSpc>
                <a:spcPct val="120000"/>
              </a:lnSpc>
            </a:pPr>
            <a:endParaRPr lang="en-US" sz="1200" dirty="0"/>
          </a:p>
          <a:p>
            <a:pPr>
              <a:lnSpc>
                <a:spcPct val="120000"/>
              </a:lnSpc>
            </a:pPr>
            <a:r>
              <a:rPr lang="el-GR" sz="1200" dirty="0"/>
              <a:t>Ως Οργάνωση έχουμε αγωνιστεί διαχρονικά για τα σημαντικότερα επιδόματα που αφορούν τα μέλη μας και τα απολαμβάνουν δεκαπλάσιος αριθμός δικαιούχων οι οποίοι παρουσιάζουν παρόμοια συμπτώματα και έτσι πρέπει. Το Επίδομα βαριάς κινητικής αναπηρίας, τα επιδόματα φροντίδας παραπληγικών και τετραπληγικών, η ειδική διατίμηση ηλεκτρισμού κ.α.</a:t>
            </a:r>
            <a:endParaRPr lang="en-US" sz="1200" dirty="0"/>
          </a:p>
          <a:p>
            <a:endParaRPr lang="en-GB" dirty="0"/>
          </a:p>
        </p:txBody>
      </p:sp>
      <p:sp>
        <p:nvSpPr>
          <p:cNvPr id="4" name="Slide Number Placeholder 3"/>
          <p:cNvSpPr>
            <a:spLocks noGrp="1"/>
          </p:cNvSpPr>
          <p:nvPr>
            <p:ph type="sldNum" sz="quarter" idx="5"/>
          </p:nvPr>
        </p:nvSpPr>
        <p:spPr/>
        <p:txBody>
          <a:bodyPr/>
          <a:lstStyle/>
          <a:p>
            <a:fld id="{4DF1599B-BE94-4EF8-B367-AFC04AF6FF6E}" type="slidenum">
              <a:rPr lang="en-GB" smtClean="0"/>
              <a:t>6</a:t>
            </a:fld>
            <a:endParaRPr lang="en-GB"/>
          </a:p>
        </p:txBody>
      </p:sp>
    </p:spTree>
    <p:extLst>
      <p:ext uri="{BB962C8B-B14F-4D97-AF65-F5344CB8AC3E}">
        <p14:creationId xmlns:p14="http://schemas.microsoft.com/office/powerpoint/2010/main" val="873976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dirty="0">
                <a:latin typeface="Aptos" panose="020B0004020202020204" pitchFamily="34" charset="0"/>
              </a:rPr>
              <a:t>Ισότητα με δικαιοσύνη σημαίνει μεταχείριση ανάλογα των αναγκών που δημιουργεί η αναπηρία και όχι οριζόντια με τον ίδιο τρόπο παραγνωρίζοντας τις ιδιαίτερες ανάγκες που δημιουργεί η αναπηρία. Η χειρότερη διάκριση είναι να μεταχειρίζεσαι τα άτομα με αναπηρίες με τον ίδιο τρόπο.</a:t>
            </a:r>
            <a:endParaRPr lang="en-US" sz="1200" b="1" dirty="0">
              <a:latin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DF1599B-BE94-4EF8-B367-AFC04AF6FF6E}" type="slidenum">
              <a:rPr lang="en-GB" smtClean="0"/>
              <a:t>7</a:t>
            </a:fld>
            <a:endParaRPr lang="en-GB"/>
          </a:p>
        </p:txBody>
      </p:sp>
    </p:spTree>
    <p:extLst>
      <p:ext uri="{BB962C8B-B14F-4D97-AF65-F5344CB8AC3E}">
        <p14:creationId xmlns:p14="http://schemas.microsoft.com/office/powerpoint/2010/main" val="298623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t>Και συγκεκριμένα και βάσει τα αναλυτικά στοιχεία που έχουμε...</a:t>
            </a:r>
            <a:endParaRPr lang="en-US" sz="1200" dirty="0"/>
          </a:p>
          <a:p>
            <a:endParaRPr lang="en-GB" dirty="0"/>
          </a:p>
        </p:txBody>
      </p:sp>
      <p:sp>
        <p:nvSpPr>
          <p:cNvPr id="4" name="Slide Number Placeholder 3"/>
          <p:cNvSpPr>
            <a:spLocks noGrp="1"/>
          </p:cNvSpPr>
          <p:nvPr>
            <p:ph type="sldNum" sz="quarter" idx="5"/>
          </p:nvPr>
        </p:nvSpPr>
        <p:spPr/>
        <p:txBody>
          <a:bodyPr/>
          <a:lstStyle/>
          <a:p>
            <a:fld id="{4DF1599B-BE94-4EF8-B367-AFC04AF6FF6E}" type="slidenum">
              <a:rPr lang="en-GB" smtClean="0"/>
              <a:t>8</a:t>
            </a:fld>
            <a:endParaRPr lang="en-GB"/>
          </a:p>
        </p:txBody>
      </p:sp>
    </p:spTree>
    <p:extLst>
      <p:ext uri="{BB962C8B-B14F-4D97-AF65-F5344CB8AC3E}">
        <p14:creationId xmlns:p14="http://schemas.microsoft.com/office/powerpoint/2010/main" val="3499890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F1599B-BE94-4EF8-B367-AFC04AF6FF6E}" type="slidenum">
              <a:rPr lang="en-GB" smtClean="0"/>
              <a:t>9</a:t>
            </a:fld>
            <a:endParaRPr lang="en-GB"/>
          </a:p>
        </p:txBody>
      </p:sp>
    </p:spTree>
    <p:extLst>
      <p:ext uri="{BB962C8B-B14F-4D97-AF65-F5344CB8AC3E}">
        <p14:creationId xmlns:p14="http://schemas.microsoft.com/office/powerpoint/2010/main" val="528506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F00BB79F-7CAC-4608-A123-3017ED33878C}" type="datetimeFigureOut">
              <a:rPr lang="en-US" smtClean="0"/>
              <a:t>29-Jun-26</a:t>
            </a:fld>
            <a:endParaRPr lang="en-US"/>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E5152A67-F3B0-4C28-8A2C-2B5FCAC3E64A}"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968247"/>
      </p:ext>
    </p:extLst>
  </p:cSld>
  <p:clrMapOvr>
    <a:masterClrMapping/>
  </p:clrMapOvr>
  <p:transition spd="slow">
    <p:push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0BB79F-7CAC-4608-A123-3017ED33878C}" type="datetimeFigureOut">
              <a:rPr lang="en-US" smtClean="0"/>
              <a:t>29-Jun-26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52A67-F3B0-4C28-8A2C-2B5FCAC3E64A}" type="slidenum">
              <a:rPr lang="en-US" smtClean="0"/>
              <a:t>‹#›</a:t>
            </a:fld>
            <a:endParaRPr lang="en-US"/>
          </a:p>
        </p:txBody>
      </p:sp>
    </p:spTree>
    <p:extLst>
      <p:ext uri="{BB962C8B-B14F-4D97-AF65-F5344CB8AC3E}">
        <p14:creationId xmlns:p14="http://schemas.microsoft.com/office/powerpoint/2010/main" val="2597066736"/>
      </p:ext>
    </p:extLst>
  </p:cSld>
  <p:clrMapOvr>
    <a:masterClrMapping/>
  </p:clrMapOvr>
  <p:transition spd="slow">
    <p:push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0BB79F-7CAC-4608-A123-3017ED33878C}" type="datetimeFigureOut">
              <a:rPr lang="en-US" smtClean="0"/>
              <a:t>29-Jun-26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52A67-F3B0-4C28-8A2C-2B5FCAC3E64A}" type="slidenum">
              <a:rPr lang="en-US" smtClean="0"/>
              <a:t>‹#›</a:t>
            </a:fld>
            <a:endParaRPr lang="en-US"/>
          </a:p>
        </p:txBody>
      </p:sp>
    </p:spTree>
    <p:extLst>
      <p:ext uri="{BB962C8B-B14F-4D97-AF65-F5344CB8AC3E}">
        <p14:creationId xmlns:p14="http://schemas.microsoft.com/office/powerpoint/2010/main" val="3405553579"/>
      </p:ext>
    </p:extLst>
  </p:cSld>
  <p:clrMapOvr>
    <a:masterClrMapping/>
  </p:clrMapOvr>
  <p:transition spd="slow">
    <p:push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0BB79F-7CAC-4608-A123-3017ED33878C}" type="datetimeFigureOut">
              <a:rPr lang="en-US" smtClean="0"/>
              <a:t>29-Jun-26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52A67-F3B0-4C28-8A2C-2B5FCAC3E64A}" type="slidenum">
              <a:rPr lang="en-US" smtClean="0"/>
              <a:t>‹#›</a:t>
            </a:fld>
            <a:endParaRPr lang="en-US"/>
          </a:p>
        </p:txBody>
      </p:sp>
    </p:spTree>
    <p:extLst>
      <p:ext uri="{BB962C8B-B14F-4D97-AF65-F5344CB8AC3E}">
        <p14:creationId xmlns:p14="http://schemas.microsoft.com/office/powerpoint/2010/main" val="2055206471"/>
      </p:ext>
    </p:extLst>
  </p:cSld>
  <p:clrMapOvr>
    <a:masterClrMapping/>
  </p:clrMapOvr>
  <p:transition spd="slow">
    <p:push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0BB79F-7CAC-4608-A123-3017ED33878C}" type="datetimeFigureOut">
              <a:rPr lang="en-US" smtClean="0"/>
              <a:t>29-Jun-26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52A67-F3B0-4C28-8A2C-2B5FCAC3E64A}"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2201614"/>
      </p:ext>
    </p:extLst>
  </p:cSld>
  <p:clrMapOvr>
    <a:masterClrMapping/>
  </p:clrMapOvr>
  <p:transition spd="slow">
    <p:push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0BB79F-7CAC-4608-A123-3017ED33878C}" type="datetimeFigureOut">
              <a:rPr lang="en-US" smtClean="0"/>
              <a:t>29-Jun-26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52A67-F3B0-4C28-8A2C-2B5FCAC3E64A}" type="slidenum">
              <a:rPr lang="en-US" smtClean="0"/>
              <a:t>‹#›</a:t>
            </a:fld>
            <a:endParaRPr lang="en-US"/>
          </a:p>
        </p:txBody>
      </p:sp>
    </p:spTree>
    <p:extLst>
      <p:ext uri="{BB962C8B-B14F-4D97-AF65-F5344CB8AC3E}">
        <p14:creationId xmlns:p14="http://schemas.microsoft.com/office/powerpoint/2010/main" val="1241120667"/>
      </p:ext>
    </p:extLst>
  </p:cSld>
  <p:clrMapOvr>
    <a:masterClrMapping/>
  </p:clrMapOvr>
  <p:transition spd="slow">
    <p:push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0BB79F-7CAC-4608-A123-3017ED33878C}" type="datetimeFigureOut">
              <a:rPr lang="en-US" smtClean="0"/>
              <a:t>29-Jun-26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152A67-F3B0-4C28-8A2C-2B5FCAC3E64A}" type="slidenum">
              <a:rPr lang="en-US" smtClean="0"/>
              <a:t>‹#›</a:t>
            </a:fld>
            <a:endParaRPr lang="en-US"/>
          </a:p>
        </p:txBody>
      </p:sp>
    </p:spTree>
    <p:extLst>
      <p:ext uri="{BB962C8B-B14F-4D97-AF65-F5344CB8AC3E}">
        <p14:creationId xmlns:p14="http://schemas.microsoft.com/office/powerpoint/2010/main" val="3039307919"/>
      </p:ext>
    </p:extLst>
  </p:cSld>
  <p:clrMapOvr>
    <a:masterClrMapping/>
  </p:clrMapOvr>
  <p:transition spd="slow">
    <p:push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0BB79F-7CAC-4608-A123-3017ED33878C}" type="datetimeFigureOut">
              <a:rPr lang="en-US" smtClean="0"/>
              <a:t>29-Jun-26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152A67-F3B0-4C28-8A2C-2B5FCAC3E64A}" type="slidenum">
              <a:rPr lang="en-US" smtClean="0"/>
              <a:t>‹#›</a:t>
            </a:fld>
            <a:endParaRPr lang="en-US"/>
          </a:p>
        </p:txBody>
      </p:sp>
    </p:spTree>
    <p:extLst>
      <p:ext uri="{BB962C8B-B14F-4D97-AF65-F5344CB8AC3E}">
        <p14:creationId xmlns:p14="http://schemas.microsoft.com/office/powerpoint/2010/main" val="804910598"/>
      </p:ext>
    </p:extLst>
  </p:cSld>
  <p:clrMapOvr>
    <a:masterClrMapping/>
  </p:clrMapOvr>
  <p:transition spd="slow">
    <p:push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0BB79F-7CAC-4608-A123-3017ED33878C}" type="datetimeFigureOut">
              <a:rPr lang="en-US" smtClean="0"/>
              <a:t>29-Jun-26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152A67-F3B0-4C28-8A2C-2B5FCAC3E64A}" type="slidenum">
              <a:rPr lang="en-US" smtClean="0"/>
              <a:t>‹#›</a:t>
            </a:fld>
            <a:endParaRPr lang="en-US"/>
          </a:p>
        </p:txBody>
      </p:sp>
    </p:spTree>
    <p:extLst>
      <p:ext uri="{BB962C8B-B14F-4D97-AF65-F5344CB8AC3E}">
        <p14:creationId xmlns:p14="http://schemas.microsoft.com/office/powerpoint/2010/main" val="1421571908"/>
      </p:ext>
    </p:extLst>
  </p:cSld>
  <p:clrMapOvr>
    <a:masterClrMapping/>
  </p:clrMapOvr>
  <p:transition spd="slow">
    <p:push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0BB79F-7CAC-4608-A123-3017ED33878C}" type="datetimeFigureOut">
              <a:rPr lang="en-US" smtClean="0"/>
              <a:t>29-Jun-26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52A67-F3B0-4C28-8A2C-2B5FCAC3E64A}" type="slidenum">
              <a:rPr lang="en-US" smtClean="0"/>
              <a:t>‹#›</a:t>
            </a:fld>
            <a:endParaRPr lang="en-US"/>
          </a:p>
        </p:txBody>
      </p:sp>
    </p:spTree>
    <p:extLst>
      <p:ext uri="{BB962C8B-B14F-4D97-AF65-F5344CB8AC3E}">
        <p14:creationId xmlns:p14="http://schemas.microsoft.com/office/powerpoint/2010/main" val="3754204235"/>
      </p:ext>
    </p:extLst>
  </p:cSld>
  <p:clrMapOvr>
    <a:masterClrMapping/>
  </p:clrMapOvr>
  <p:transition spd="slow">
    <p:push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0BB79F-7CAC-4608-A123-3017ED33878C}" type="datetimeFigureOut">
              <a:rPr lang="en-US" smtClean="0"/>
              <a:t>29-Jun-26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52A67-F3B0-4C28-8A2C-2B5FCAC3E64A}" type="slidenum">
              <a:rPr lang="en-US" smtClean="0"/>
              <a:t>‹#›</a:t>
            </a:fld>
            <a:endParaRPr lang="en-US"/>
          </a:p>
        </p:txBody>
      </p:sp>
    </p:spTree>
    <p:extLst>
      <p:ext uri="{BB962C8B-B14F-4D97-AF65-F5344CB8AC3E}">
        <p14:creationId xmlns:p14="http://schemas.microsoft.com/office/powerpoint/2010/main" val="234987574"/>
      </p:ext>
    </p:extLst>
  </p:cSld>
  <p:clrMapOvr>
    <a:masterClrMapping/>
  </p:clrMapOvr>
  <p:transition spd="slow">
    <p:push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F00BB79F-7CAC-4608-A123-3017ED33878C}" type="datetimeFigureOut">
              <a:rPr lang="en-US" smtClean="0"/>
              <a:t>29-Jun-26</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E5152A67-F3B0-4C28-8A2C-2B5FCAC3E64A}" type="slidenum">
              <a:rPr lang="en-US" smtClean="0"/>
              <a:t>‹#›</a:t>
            </a:fld>
            <a:endParaRPr lang="en-US"/>
          </a:p>
        </p:txBody>
      </p:sp>
    </p:spTree>
    <p:extLst>
      <p:ext uri="{BB962C8B-B14F-4D97-AF65-F5344CB8AC3E}">
        <p14:creationId xmlns:p14="http://schemas.microsoft.com/office/powerpoint/2010/main" val="30547698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push dir="d"/>
  </p:transition>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D5CB54-79CD-D0E7-0B1A-73A9E14E5F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4753" y="1090258"/>
            <a:ext cx="6222492" cy="1312164"/>
          </a:xfrm>
          <a:prstGeom prst="rect">
            <a:avLst/>
          </a:prstGeom>
        </p:spPr>
      </p:pic>
      <p:sp>
        <p:nvSpPr>
          <p:cNvPr id="6" name="TextBox 5">
            <a:extLst>
              <a:ext uri="{FF2B5EF4-FFF2-40B4-BE49-F238E27FC236}">
                <a16:creationId xmlns:a16="http://schemas.microsoft.com/office/drawing/2014/main" id="{A6E35A14-84BB-B93A-DB13-F37EE763789E}"/>
              </a:ext>
            </a:extLst>
          </p:cNvPr>
          <p:cNvSpPr txBox="1"/>
          <p:nvPr/>
        </p:nvSpPr>
        <p:spPr>
          <a:xfrm>
            <a:off x="721288" y="3133945"/>
            <a:ext cx="10749423" cy="2339102"/>
          </a:xfrm>
          <a:prstGeom prst="rect">
            <a:avLst/>
          </a:prstGeom>
          <a:noFill/>
        </p:spPr>
        <p:txBody>
          <a:bodyPr wrap="square" rtlCol="0">
            <a:spAutoFit/>
          </a:bodyPr>
          <a:lstStyle/>
          <a:p>
            <a:pPr algn="ctr"/>
            <a:r>
              <a:rPr lang="el-GR" sz="2800" b="1" dirty="0">
                <a:solidFill>
                  <a:schemeClr val="bg1">
                    <a:lumMod val="50000"/>
                  </a:schemeClr>
                </a:solidFill>
                <a:latin typeface="Aptos" panose="020B0004020202020204" pitchFamily="34" charset="0"/>
              </a:rPr>
              <a:t>Δημοσιογραφική Διάσκεψη 29/6/2026</a:t>
            </a:r>
          </a:p>
          <a:p>
            <a:pPr algn="ctr"/>
            <a:endParaRPr lang="el-GR" sz="2000" dirty="0">
              <a:solidFill>
                <a:schemeClr val="tx1">
                  <a:lumMod val="85000"/>
                  <a:lumOff val="15000"/>
                </a:schemeClr>
              </a:solidFill>
              <a:latin typeface="Aptos" panose="020B0004020202020204" pitchFamily="34" charset="0"/>
            </a:endParaRPr>
          </a:p>
          <a:p>
            <a:pPr algn="ctr"/>
            <a:r>
              <a:rPr lang="en-US" sz="2000" b="1" dirty="0">
                <a:solidFill>
                  <a:schemeClr val="accent1"/>
                </a:solidFill>
                <a:latin typeface="Aptos" panose="020B0004020202020204" pitchFamily="34" charset="0"/>
              </a:rPr>
              <a:t>Σε μία χώρα με ραγδαία οικονομική ανάπτυξη και αυξημένο κόστος ζωής, </a:t>
            </a:r>
            <a:endParaRPr lang="en-US" sz="2000" dirty="0">
              <a:solidFill>
                <a:schemeClr val="accent1"/>
              </a:solidFill>
              <a:latin typeface="Aptos" panose="020B0004020202020204" pitchFamily="34" charset="0"/>
            </a:endParaRPr>
          </a:p>
          <a:p>
            <a:pPr algn="ctr"/>
            <a:r>
              <a:rPr lang="en-US" sz="2000" b="1" dirty="0">
                <a:solidFill>
                  <a:schemeClr val="accent1"/>
                </a:solidFill>
                <a:latin typeface="Aptos" panose="020B0004020202020204" pitchFamily="34" charset="0"/>
              </a:rPr>
              <a:t>οι κοινωνικές πα</a:t>
            </a:r>
            <a:r>
              <a:rPr lang="en-US" sz="2000" b="1" dirty="0" err="1">
                <a:solidFill>
                  <a:schemeClr val="accent1"/>
                </a:solidFill>
                <a:latin typeface="Aptos" panose="020B0004020202020204" pitchFamily="34" charset="0"/>
              </a:rPr>
              <a:t>ροχές</a:t>
            </a:r>
            <a:r>
              <a:rPr lang="en-US" sz="2000" b="1" dirty="0">
                <a:solidFill>
                  <a:schemeClr val="accent1"/>
                </a:solidFill>
                <a:latin typeface="Aptos" panose="020B0004020202020204" pitchFamily="34" charset="0"/>
              </a:rPr>
              <a:t> π</a:t>
            </a:r>
            <a:r>
              <a:rPr lang="en-US" sz="2000" b="1" dirty="0" err="1">
                <a:solidFill>
                  <a:schemeClr val="accent1"/>
                </a:solidFill>
                <a:latin typeface="Aptos" panose="020B0004020202020204" pitchFamily="34" charset="0"/>
              </a:rPr>
              <a:t>ρος</a:t>
            </a:r>
            <a:r>
              <a:rPr lang="en-US" sz="2000" b="1" dirty="0">
                <a:solidFill>
                  <a:schemeClr val="accent1"/>
                </a:solidFill>
                <a:latin typeface="Aptos" panose="020B0004020202020204" pitchFamily="34" charset="0"/>
              </a:rPr>
              <a:t> τα άτομα με βαριές κινητικές αναπηρίες παραμένουν στάσιμες.</a:t>
            </a:r>
            <a:endParaRPr lang="el-GR" sz="2000" b="1" dirty="0">
              <a:solidFill>
                <a:schemeClr val="accent1"/>
              </a:solidFill>
              <a:latin typeface="Aptos" panose="020B0004020202020204" pitchFamily="34" charset="0"/>
            </a:endParaRPr>
          </a:p>
          <a:p>
            <a:pPr algn="ctr"/>
            <a:endParaRPr lang="en-US" sz="2000" dirty="0">
              <a:solidFill>
                <a:schemeClr val="accent1"/>
              </a:solidFill>
              <a:latin typeface="Aptos" panose="020B0004020202020204" pitchFamily="34" charset="0"/>
            </a:endParaRPr>
          </a:p>
          <a:p>
            <a:pPr algn="ctr"/>
            <a:r>
              <a:rPr lang="en-US" sz="2000" b="1" dirty="0">
                <a:solidFill>
                  <a:schemeClr val="accent1"/>
                </a:solidFill>
                <a:latin typeface="Aptos" panose="020B0004020202020204" pitchFamily="34" charset="0"/>
              </a:rPr>
              <a:t> </a:t>
            </a:r>
            <a:r>
              <a:rPr lang="el-GR" sz="2000" b="1" dirty="0">
                <a:solidFill>
                  <a:schemeClr val="accent1"/>
                </a:solidFill>
                <a:latin typeface="Aptos" panose="020B0004020202020204" pitchFamily="34" charset="0"/>
              </a:rPr>
              <a:t>Τελικά, π</a:t>
            </a:r>
            <a:r>
              <a:rPr lang="en-US" sz="2000" b="1" dirty="0">
                <a:solidFill>
                  <a:schemeClr val="accent1"/>
                </a:solidFill>
                <a:latin typeface="Aptos" panose="020B0004020202020204" pitchFamily="34" charset="0"/>
              </a:rPr>
              <a:t>όσο κοστίζει σήμερα η αναπηρία;</a:t>
            </a:r>
            <a:endParaRPr lang="en-US" sz="2000" dirty="0">
              <a:solidFill>
                <a:schemeClr val="accent1"/>
              </a:solidFill>
              <a:latin typeface="Aptos" panose="020B0004020202020204" pitchFamily="34" charset="0"/>
            </a:endParaRPr>
          </a:p>
          <a:p>
            <a:endParaRPr lang="en-US" dirty="0">
              <a:solidFill>
                <a:schemeClr val="tx1">
                  <a:lumMod val="85000"/>
                  <a:lumOff val="15000"/>
                </a:schemeClr>
              </a:solidFill>
              <a:latin typeface="Aptos" panose="020B0004020202020204" pitchFamily="34" charset="0"/>
            </a:endParaRPr>
          </a:p>
        </p:txBody>
      </p:sp>
      <p:sp>
        <p:nvSpPr>
          <p:cNvPr id="2" name="TextBox 1">
            <a:extLst>
              <a:ext uri="{FF2B5EF4-FFF2-40B4-BE49-F238E27FC236}">
                <a16:creationId xmlns:a16="http://schemas.microsoft.com/office/drawing/2014/main" id="{6647E912-BBAF-C740-D6B2-C08501377FEA}"/>
              </a:ext>
            </a:extLst>
          </p:cNvPr>
          <p:cNvSpPr txBox="1"/>
          <p:nvPr/>
        </p:nvSpPr>
        <p:spPr>
          <a:xfrm>
            <a:off x="4812336" y="5967350"/>
            <a:ext cx="2536848" cy="461665"/>
          </a:xfrm>
          <a:prstGeom prst="rect">
            <a:avLst/>
          </a:prstGeom>
          <a:noFill/>
        </p:spPr>
        <p:txBody>
          <a:bodyPr wrap="none" rtlCol="0">
            <a:spAutoFit/>
          </a:bodyPr>
          <a:lstStyle/>
          <a:p>
            <a:r>
              <a:rPr lang="en-US" sz="2400" b="1" dirty="0"/>
              <a:t>www.opak.org.cy</a:t>
            </a:r>
          </a:p>
        </p:txBody>
      </p:sp>
    </p:spTree>
    <p:extLst>
      <p:ext uri="{BB962C8B-B14F-4D97-AF65-F5344CB8AC3E}">
        <p14:creationId xmlns:p14="http://schemas.microsoft.com/office/powerpoint/2010/main" val="1353327316"/>
      </p:ext>
    </p:extLst>
  </p:cSld>
  <p:clrMapOvr>
    <a:masterClrMapping/>
  </p:clrMapOvr>
  <p:transition spd="slow">
    <p:push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40FB3-44A4-523B-4E10-571C2F789E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EFAE78-D91C-071F-4C8C-98511F51E309}"/>
              </a:ext>
            </a:extLst>
          </p:cNvPr>
          <p:cNvSpPr>
            <a:spLocks noGrp="1"/>
          </p:cNvSpPr>
          <p:nvPr>
            <p:ph type="title"/>
          </p:nvPr>
        </p:nvSpPr>
        <p:spPr>
          <a:xfrm>
            <a:off x="1143000" y="1074818"/>
            <a:ext cx="9875520" cy="1356360"/>
          </a:xfrm>
        </p:spPr>
        <p:txBody>
          <a:bodyPr vert="horz" lIns="91440" tIns="45720" rIns="91440" bIns="45720" rtlCol="0" anchor="ctr">
            <a:normAutofit/>
          </a:bodyPr>
          <a:lstStyle/>
          <a:p>
            <a:r>
              <a:rPr lang="el-GR" sz="3600" dirty="0">
                <a:latin typeface="Bahnschrift" panose="020B0502040204020203" pitchFamily="34" charset="0"/>
              </a:rPr>
              <a:t>Ετήσια Κρατική Δαπάνη 2025</a:t>
            </a:r>
            <a:endParaRPr lang="en-GB" sz="3600" dirty="0">
              <a:latin typeface="Bahnschrift" panose="020B0502040204020203" pitchFamily="34" charset="0"/>
            </a:endParaRPr>
          </a:p>
        </p:txBody>
      </p:sp>
      <p:sp>
        <p:nvSpPr>
          <p:cNvPr id="6" name="Content Placeholder 5">
            <a:extLst>
              <a:ext uri="{FF2B5EF4-FFF2-40B4-BE49-F238E27FC236}">
                <a16:creationId xmlns:a16="http://schemas.microsoft.com/office/drawing/2014/main" id="{C3F3B5B4-BAD6-AB45-D9ED-83CE9D45F279}"/>
              </a:ext>
            </a:extLst>
          </p:cNvPr>
          <p:cNvSpPr>
            <a:spLocks noGrp="1"/>
          </p:cNvSpPr>
          <p:nvPr>
            <p:ph idx="1"/>
          </p:nvPr>
        </p:nvSpPr>
        <p:spPr>
          <a:xfrm>
            <a:off x="1143000" y="2522618"/>
            <a:ext cx="8482263" cy="4038600"/>
          </a:xfrm>
        </p:spPr>
        <p:txBody>
          <a:bodyPr vert="horz" lIns="91440" tIns="45720" rIns="91440" bIns="45720" rtlCol="0">
            <a:normAutofit/>
          </a:bodyPr>
          <a:lstStyle/>
          <a:p>
            <a:r>
              <a:rPr lang="el-GR" sz="2000" b="1" dirty="0">
                <a:solidFill>
                  <a:schemeClr val="tx1">
                    <a:lumMod val="85000"/>
                    <a:lumOff val="15000"/>
                  </a:schemeClr>
                </a:solidFill>
                <a:latin typeface="Aptos" panose="020B0004020202020204" pitchFamily="34" charset="0"/>
              </a:rPr>
              <a:t>€12.2εκ </a:t>
            </a:r>
            <a:r>
              <a:rPr lang="el-GR" sz="2000" dirty="0">
                <a:solidFill>
                  <a:schemeClr val="tx1">
                    <a:lumMod val="85000"/>
                    <a:lumOff val="15000"/>
                  </a:schemeClr>
                </a:solidFill>
                <a:latin typeface="Aptos" panose="020B0004020202020204" pitchFamily="34" charset="0"/>
              </a:rPr>
              <a:t>για επίδομα βαριάς κινητικής αναπηρίας</a:t>
            </a:r>
          </a:p>
          <a:p>
            <a:r>
              <a:rPr lang="el-GR" sz="2000" b="1" dirty="0">
                <a:solidFill>
                  <a:schemeClr val="tx1">
                    <a:lumMod val="85000"/>
                    <a:lumOff val="15000"/>
                  </a:schemeClr>
                </a:solidFill>
                <a:latin typeface="Aptos" panose="020B0004020202020204" pitchFamily="34" charset="0"/>
              </a:rPr>
              <a:t>€6.4εκ </a:t>
            </a:r>
            <a:r>
              <a:rPr lang="el-GR" sz="2000" dirty="0">
                <a:solidFill>
                  <a:schemeClr val="tx1">
                    <a:lumMod val="85000"/>
                    <a:lumOff val="15000"/>
                  </a:schemeClr>
                </a:solidFill>
                <a:latin typeface="Aptos" panose="020B0004020202020204" pitchFamily="34" charset="0"/>
              </a:rPr>
              <a:t>για επίδομα φροντίδας για άτομα με παραπληγία</a:t>
            </a:r>
          </a:p>
          <a:p>
            <a:r>
              <a:rPr lang="el-GR" sz="2000" b="1" dirty="0">
                <a:solidFill>
                  <a:schemeClr val="tx1">
                    <a:lumMod val="85000"/>
                    <a:lumOff val="15000"/>
                  </a:schemeClr>
                </a:solidFill>
                <a:latin typeface="Aptos" panose="020B0004020202020204" pitchFamily="34" charset="0"/>
              </a:rPr>
              <a:t>€1.6εκ </a:t>
            </a:r>
            <a:r>
              <a:rPr lang="el-GR" sz="2000" dirty="0">
                <a:solidFill>
                  <a:schemeClr val="tx1">
                    <a:lumMod val="85000"/>
                    <a:lumOff val="15000"/>
                  </a:schemeClr>
                </a:solidFill>
                <a:latin typeface="Aptos" panose="020B0004020202020204" pitchFamily="34" charset="0"/>
              </a:rPr>
              <a:t>για επίδομα ενισχυμένης φροντίδας για άτομα με παραπληγία</a:t>
            </a:r>
          </a:p>
          <a:p>
            <a:r>
              <a:rPr lang="el-GR" sz="2000" b="1" dirty="0">
                <a:solidFill>
                  <a:schemeClr val="tx1">
                    <a:lumMod val="85000"/>
                    <a:lumOff val="15000"/>
                  </a:schemeClr>
                </a:solidFill>
                <a:latin typeface="Aptos" panose="020B0004020202020204" pitchFamily="34" charset="0"/>
              </a:rPr>
              <a:t>€9.8εκ </a:t>
            </a:r>
            <a:r>
              <a:rPr lang="el-GR" sz="2000" dirty="0">
                <a:solidFill>
                  <a:schemeClr val="tx1">
                    <a:lumMod val="85000"/>
                    <a:lumOff val="15000"/>
                  </a:schemeClr>
                </a:solidFill>
                <a:latin typeface="Aptos" panose="020B0004020202020204" pitchFamily="34" charset="0"/>
              </a:rPr>
              <a:t>για επίδομα φροντίδας για άτομα με τετραπληγία</a:t>
            </a:r>
          </a:p>
          <a:p>
            <a:r>
              <a:rPr lang="el-GR" sz="2000" b="1" dirty="0">
                <a:solidFill>
                  <a:schemeClr val="tx1">
                    <a:lumMod val="85000"/>
                    <a:lumOff val="15000"/>
                  </a:schemeClr>
                </a:solidFill>
                <a:latin typeface="Aptos" panose="020B0004020202020204" pitchFamily="34" charset="0"/>
              </a:rPr>
              <a:t>€2.9εκ </a:t>
            </a:r>
            <a:r>
              <a:rPr lang="el-GR" sz="2000" dirty="0">
                <a:solidFill>
                  <a:schemeClr val="tx1">
                    <a:lumMod val="85000"/>
                    <a:lumOff val="15000"/>
                  </a:schemeClr>
                </a:solidFill>
                <a:latin typeface="Aptos" panose="020B0004020202020204" pitchFamily="34" charset="0"/>
              </a:rPr>
              <a:t>για επίδομα ενισχυμένης φροντίδας για άτομα με τετραπληγία</a:t>
            </a:r>
          </a:p>
          <a:p>
            <a:r>
              <a:rPr lang="el-GR" sz="2000" b="1" dirty="0">
                <a:solidFill>
                  <a:schemeClr val="tx1">
                    <a:lumMod val="85000"/>
                    <a:lumOff val="15000"/>
                  </a:schemeClr>
                </a:solidFill>
                <a:latin typeface="Aptos" panose="020B0004020202020204" pitchFamily="34" charset="0"/>
              </a:rPr>
              <a:t>Συνολικό Ετήσιο Κόστος: €33εκ </a:t>
            </a:r>
            <a:endParaRPr lang="en-US" sz="2000" b="1" dirty="0">
              <a:solidFill>
                <a:schemeClr val="tx1">
                  <a:lumMod val="85000"/>
                  <a:lumOff val="15000"/>
                </a:schemeClr>
              </a:solidFill>
              <a:latin typeface="Aptos" panose="020B0004020202020204" pitchFamily="34" charset="0"/>
            </a:endParaRPr>
          </a:p>
          <a:p>
            <a:pPr marL="45720" indent="0">
              <a:buNone/>
            </a:pPr>
            <a:endParaRPr lang="el-GR" sz="2000" b="1" dirty="0">
              <a:solidFill>
                <a:schemeClr val="tx1">
                  <a:lumMod val="85000"/>
                  <a:lumOff val="15000"/>
                </a:schemeClr>
              </a:solidFill>
              <a:latin typeface="Aptos" panose="020B0004020202020204" pitchFamily="34" charset="0"/>
            </a:endParaRPr>
          </a:p>
        </p:txBody>
      </p:sp>
      <p:pic>
        <p:nvPicPr>
          <p:cNvPr id="9" name="Picture 8">
            <a:extLst>
              <a:ext uri="{FF2B5EF4-FFF2-40B4-BE49-F238E27FC236}">
                <a16:creationId xmlns:a16="http://schemas.microsoft.com/office/drawing/2014/main" id="{57BD16B8-13D7-D9F2-FCEC-5B48627FE2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5329" y="541635"/>
            <a:ext cx="3155696" cy="665455"/>
          </a:xfrm>
          <a:prstGeom prst="rect">
            <a:avLst/>
          </a:prstGeom>
        </p:spPr>
      </p:pic>
      <p:sp>
        <p:nvSpPr>
          <p:cNvPr id="3" name="Rectangle 1">
            <a:extLst>
              <a:ext uri="{FF2B5EF4-FFF2-40B4-BE49-F238E27FC236}">
                <a16:creationId xmlns:a16="http://schemas.microsoft.com/office/drawing/2014/main" id="{FC7464AE-4FE1-3C31-0FA6-C1FE63147206}"/>
              </a:ext>
            </a:extLst>
          </p:cNvPr>
          <p:cNvSpPr>
            <a:spLocks noChangeArrowheads="1"/>
          </p:cNvSpPr>
          <p:nvPr/>
        </p:nvSpPr>
        <p:spPr bwMode="auto">
          <a:xfrm>
            <a:off x="0" y="-184666"/>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sp>
        <p:nvSpPr>
          <p:cNvPr id="5" name="Rectangle: Rounded Corners 4">
            <a:extLst>
              <a:ext uri="{FF2B5EF4-FFF2-40B4-BE49-F238E27FC236}">
                <a16:creationId xmlns:a16="http://schemas.microsoft.com/office/drawing/2014/main" id="{98CEBCDC-B52E-B703-E765-0D11EA68A879}"/>
              </a:ext>
            </a:extLst>
          </p:cNvPr>
          <p:cNvSpPr/>
          <p:nvPr/>
        </p:nvSpPr>
        <p:spPr>
          <a:xfrm>
            <a:off x="1143000" y="5365688"/>
            <a:ext cx="7888705" cy="834988"/>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l-GR" sz="2200" b="1" dirty="0">
                <a:latin typeface="Bahnschrift SemiBold" panose="020B0502040204020203" pitchFamily="34" charset="0"/>
              </a:rPr>
              <a:t>Με επιπλέον €11εκ ετησίως </a:t>
            </a:r>
          </a:p>
          <a:p>
            <a:pPr algn="ctr"/>
            <a:r>
              <a:rPr lang="el-GR" sz="2200" b="1" dirty="0">
                <a:latin typeface="Bahnschrift SemiBold" panose="020B0502040204020203" pitchFamily="34" charset="0"/>
              </a:rPr>
              <a:t>θα αυξηθουν κατά 30% όλα τα βασικά επιδόματα Β.Κ.Α.</a:t>
            </a:r>
            <a:endParaRPr lang="en-GB" sz="2200" b="1" dirty="0">
              <a:latin typeface="Bahnschrift SemiBold" panose="020B0502040204020203" pitchFamily="34" charset="0"/>
            </a:endParaRPr>
          </a:p>
        </p:txBody>
      </p:sp>
    </p:spTree>
    <p:extLst>
      <p:ext uri="{BB962C8B-B14F-4D97-AF65-F5344CB8AC3E}">
        <p14:creationId xmlns:p14="http://schemas.microsoft.com/office/powerpoint/2010/main" val="3336467021"/>
      </p:ext>
    </p:extLst>
  </p:cSld>
  <p:clrMapOvr>
    <a:masterClrMapping/>
  </p:clrMapOvr>
  <p:transition spd="slow">
    <p:push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BA728-2ACA-C04D-3D4A-6201D4F544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0F315A-9E4D-8971-23FA-959DE8C79765}"/>
              </a:ext>
            </a:extLst>
          </p:cNvPr>
          <p:cNvSpPr>
            <a:spLocks noGrp="1"/>
          </p:cNvSpPr>
          <p:nvPr>
            <p:ph type="title"/>
          </p:nvPr>
        </p:nvSpPr>
        <p:spPr>
          <a:xfrm>
            <a:off x="1173480" y="705753"/>
            <a:ext cx="9875520" cy="1112030"/>
          </a:xfrm>
        </p:spPr>
        <p:txBody>
          <a:bodyPr vert="horz" lIns="91440" tIns="45720" rIns="91440" bIns="45720" rtlCol="0" anchor="ctr">
            <a:normAutofit/>
          </a:bodyPr>
          <a:lstStyle/>
          <a:p>
            <a:r>
              <a:rPr lang="el-GR" sz="3600" dirty="0">
                <a:latin typeface="Bahnschrift" panose="020B0502040204020203" pitchFamily="34" charset="0"/>
              </a:rPr>
              <a:t>Επιπλέον Κρατικές Παροχές</a:t>
            </a:r>
            <a:endParaRPr lang="en-GB" sz="3600" dirty="0">
              <a:latin typeface="Bahnschrift" panose="020B0502040204020203" pitchFamily="34" charset="0"/>
            </a:endParaRPr>
          </a:p>
        </p:txBody>
      </p:sp>
      <p:pic>
        <p:nvPicPr>
          <p:cNvPr id="9" name="Picture 8">
            <a:extLst>
              <a:ext uri="{FF2B5EF4-FFF2-40B4-BE49-F238E27FC236}">
                <a16:creationId xmlns:a16="http://schemas.microsoft.com/office/drawing/2014/main" id="{EA3CFF42-6F7B-EF84-9327-76D546618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5329" y="541635"/>
            <a:ext cx="3155696" cy="665455"/>
          </a:xfrm>
          <a:prstGeom prst="rect">
            <a:avLst/>
          </a:prstGeom>
        </p:spPr>
      </p:pic>
      <p:sp>
        <p:nvSpPr>
          <p:cNvPr id="3" name="Rectangle 1">
            <a:extLst>
              <a:ext uri="{FF2B5EF4-FFF2-40B4-BE49-F238E27FC236}">
                <a16:creationId xmlns:a16="http://schemas.microsoft.com/office/drawing/2014/main" id="{6672E230-3718-7702-9E3B-542195CB61ED}"/>
              </a:ext>
            </a:extLst>
          </p:cNvPr>
          <p:cNvSpPr>
            <a:spLocks noChangeArrowheads="1"/>
          </p:cNvSpPr>
          <p:nvPr/>
        </p:nvSpPr>
        <p:spPr bwMode="auto">
          <a:xfrm>
            <a:off x="0" y="-184666"/>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graphicFrame>
        <p:nvGraphicFramePr>
          <p:cNvPr id="7" name="Table 6">
            <a:extLst>
              <a:ext uri="{FF2B5EF4-FFF2-40B4-BE49-F238E27FC236}">
                <a16:creationId xmlns:a16="http://schemas.microsoft.com/office/drawing/2014/main" id="{85D34856-FFA7-3EF2-CCD0-1C66AFF68A4B}"/>
              </a:ext>
            </a:extLst>
          </p:cNvPr>
          <p:cNvGraphicFramePr>
            <a:graphicFrameLocks noGrp="1"/>
          </p:cNvGraphicFramePr>
          <p:nvPr>
            <p:extLst>
              <p:ext uri="{D42A27DB-BD31-4B8C-83A1-F6EECF244321}">
                <p14:modId xmlns:p14="http://schemas.microsoft.com/office/powerpoint/2010/main" val="2039985802"/>
              </p:ext>
            </p:extLst>
          </p:nvPr>
        </p:nvGraphicFramePr>
        <p:xfrm>
          <a:off x="1173480" y="1729651"/>
          <a:ext cx="8640000" cy="4583422"/>
        </p:xfrm>
        <a:graphic>
          <a:graphicData uri="http://schemas.openxmlformats.org/drawingml/2006/table">
            <a:tbl>
              <a:tblPr>
                <a:tableStyleId>{3B4B98B0-60AC-42C2-AFA5-B58CD77FA1E5}</a:tableStyleId>
              </a:tblPr>
              <a:tblGrid>
                <a:gridCol w="4961311">
                  <a:extLst>
                    <a:ext uri="{9D8B030D-6E8A-4147-A177-3AD203B41FA5}">
                      <a16:colId xmlns:a16="http://schemas.microsoft.com/office/drawing/2014/main" val="1458407546"/>
                    </a:ext>
                  </a:extLst>
                </a:gridCol>
                <a:gridCol w="1918812">
                  <a:extLst>
                    <a:ext uri="{9D8B030D-6E8A-4147-A177-3AD203B41FA5}">
                      <a16:colId xmlns:a16="http://schemas.microsoft.com/office/drawing/2014/main" val="337311531"/>
                    </a:ext>
                  </a:extLst>
                </a:gridCol>
                <a:gridCol w="1759877">
                  <a:extLst>
                    <a:ext uri="{9D8B030D-6E8A-4147-A177-3AD203B41FA5}">
                      <a16:colId xmlns:a16="http://schemas.microsoft.com/office/drawing/2014/main" val="3247521381"/>
                    </a:ext>
                  </a:extLst>
                </a:gridCol>
              </a:tblGrid>
              <a:tr h="346903">
                <a:tc>
                  <a:txBody>
                    <a:bodyPr/>
                    <a:lstStyle/>
                    <a:p>
                      <a:pPr algn="ctr" fontAlgn="ctr">
                        <a:buNone/>
                      </a:pPr>
                      <a:r>
                        <a:rPr lang="el-GR" sz="1600" b="1" i="0" u="none" strike="noStrike" dirty="0">
                          <a:solidFill>
                            <a:schemeClr val="bg1"/>
                          </a:solidFill>
                          <a:effectLst/>
                          <a:latin typeface="Aptos" panose="020B0004020202020204" pitchFamily="34" charset="0"/>
                        </a:rPr>
                        <a:t>ΣΤΟΙΧΕΙΑ 2024</a:t>
                      </a:r>
                      <a:endParaRPr lang="en-US" sz="1600" b="1" i="0" u="none" strike="noStrike" dirty="0">
                        <a:solidFill>
                          <a:schemeClr val="bg1"/>
                        </a:solidFill>
                        <a:effectLst/>
                        <a:latin typeface="Aptos" panose="020B0004020202020204" pitchFamily="34" charset="0"/>
                      </a:endParaRPr>
                    </a:p>
                  </a:txBody>
                  <a:tcPr marL="6080" marR="6080" marT="6080" marB="0" anchor="ctr">
                    <a:lnB w="12700" cap="flat" cmpd="sng" algn="ctr">
                      <a:solidFill>
                        <a:schemeClr val="accent1"/>
                      </a:solidFill>
                      <a:prstDash val="solid"/>
                      <a:round/>
                      <a:headEnd type="none" w="med" len="med"/>
                      <a:tailEnd type="none" w="med" len="med"/>
                    </a:lnB>
                    <a:solidFill>
                      <a:schemeClr val="accent1"/>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600" b="1" i="0" u="none" strike="noStrike" dirty="0">
                          <a:solidFill>
                            <a:schemeClr val="bg1"/>
                          </a:solidFill>
                          <a:effectLst/>
                          <a:latin typeface="Aptos" panose="020B0004020202020204" pitchFamily="34" charset="0"/>
                        </a:rPr>
                        <a:t>2024</a:t>
                      </a:r>
                      <a:endParaRPr lang="en-US" sz="1600" b="1" i="0" u="none" strike="noStrike" dirty="0">
                        <a:solidFill>
                          <a:schemeClr val="bg1"/>
                        </a:solidFill>
                        <a:effectLst/>
                        <a:latin typeface="Aptos" panose="020B0004020202020204" pitchFamily="34" charset="0"/>
                      </a:endParaRPr>
                    </a:p>
                  </a:txBody>
                  <a:tcPr marL="6080" marR="6080" marT="6080" marB="0" anchor="ctr">
                    <a:lnB w="12700" cap="flat" cmpd="sng" algn="ctr">
                      <a:solidFill>
                        <a:schemeClr val="accent1"/>
                      </a:solidFill>
                      <a:prstDash val="solid"/>
                      <a:round/>
                      <a:headEnd type="none" w="med" len="med"/>
                      <a:tailEnd type="none" w="med" len="med"/>
                    </a:lnB>
                    <a:solidFill>
                      <a:schemeClr val="accent1"/>
                    </a:solidFill>
                  </a:tcPr>
                </a:tc>
                <a:tc hMerge="1">
                  <a:txBody>
                    <a:bodyPr/>
                    <a:lstStyle/>
                    <a:p>
                      <a:pPr algn="ctr" fontAlgn="ctr">
                        <a:buNone/>
                      </a:pPr>
                      <a:endParaRPr lang="en-US" sz="1800" b="1" i="0" u="none" strike="noStrike" dirty="0">
                        <a:solidFill>
                          <a:schemeClr val="accent1"/>
                        </a:solidFill>
                        <a:effectLst/>
                        <a:latin typeface="Aptos" panose="020B0004020202020204" pitchFamily="34" charset="0"/>
                      </a:endParaRPr>
                    </a:p>
                  </a:txBody>
                  <a:tcPr marL="6080" marR="6080" marT="608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14548041"/>
                  </a:ext>
                </a:extLst>
              </a:tr>
              <a:tr h="628858">
                <a:tc>
                  <a:txBody>
                    <a:bodyPr/>
                    <a:lstStyle/>
                    <a:p>
                      <a:pPr algn="l" fontAlgn="ctr">
                        <a:buNone/>
                      </a:pPr>
                      <a:r>
                        <a:rPr lang="el-GR" sz="1600" b="1" i="0" u="none" strike="noStrike" dirty="0">
                          <a:solidFill>
                            <a:schemeClr val="accent1"/>
                          </a:solidFill>
                          <a:effectLst/>
                          <a:latin typeface="Aptos" panose="020B0004020202020204" pitchFamily="34" charset="0"/>
                        </a:rPr>
                        <a:t>Είδος Παροχής </a:t>
                      </a:r>
                      <a:endParaRPr lang="en-US" sz="1600" b="1" i="0" u="none" strike="noStrike" dirty="0">
                        <a:solidFill>
                          <a:schemeClr val="accent1"/>
                        </a:solidFill>
                        <a:effectLst/>
                        <a:latin typeface="Aptos" panose="020B0004020202020204" pitchFamily="34" charset="0"/>
                      </a:endParaRPr>
                    </a:p>
                  </a:txBody>
                  <a:tcPr marL="6080" marR="6080" marT="608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u="none" strike="noStrike" dirty="0" err="1">
                          <a:solidFill>
                            <a:schemeClr val="accent1"/>
                          </a:solidFill>
                          <a:effectLst/>
                          <a:latin typeface="Aptos" panose="020B0004020202020204" pitchFamily="34" charset="0"/>
                        </a:rPr>
                        <a:t>Αριθμός</a:t>
                      </a:r>
                      <a:r>
                        <a:rPr lang="en-US" sz="1600" b="1" u="none" strike="noStrike" dirty="0">
                          <a:solidFill>
                            <a:schemeClr val="accent1"/>
                          </a:solidFill>
                          <a:effectLst/>
                          <a:latin typeface="Aptos" panose="020B0004020202020204" pitchFamily="34" charset="0"/>
                        </a:rPr>
                        <a:t> Επ</a:t>
                      </a:r>
                      <a:r>
                        <a:rPr lang="en-US" sz="1600" b="1" u="none" strike="noStrike" dirty="0" err="1">
                          <a:solidFill>
                            <a:schemeClr val="accent1"/>
                          </a:solidFill>
                          <a:effectLst/>
                          <a:latin typeface="Aptos" panose="020B0004020202020204" pitchFamily="34" charset="0"/>
                        </a:rPr>
                        <a:t>ωφελουμένων</a:t>
                      </a:r>
                      <a:endParaRPr lang="en-US" sz="1600" b="1" i="0" u="none" strike="noStrike" dirty="0">
                        <a:solidFill>
                          <a:schemeClr val="accent1"/>
                        </a:solidFill>
                        <a:effectLst/>
                        <a:latin typeface="Aptos" panose="020B0004020202020204" pitchFamily="34" charset="0"/>
                      </a:endParaRPr>
                    </a:p>
                  </a:txBody>
                  <a:tcPr marL="6080" marR="6080" marT="608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buNone/>
                      </a:pPr>
                      <a:r>
                        <a:rPr lang="el-GR" sz="1600" b="1" i="0" u="none" strike="noStrike" dirty="0">
                          <a:solidFill>
                            <a:schemeClr val="accent1"/>
                          </a:solidFill>
                          <a:effectLst/>
                          <a:latin typeface="Aptos" panose="020B0004020202020204" pitchFamily="34" charset="0"/>
                        </a:rPr>
                        <a:t>Συνολική Ετήσια Δαπάνη</a:t>
                      </a:r>
                      <a:endParaRPr lang="en-US" sz="1600" b="1" i="0" u="none" strike="noStrike" dirty="0">
                        <a:solidFill>
                          <a:schemeClr val="accent1"/>
                        </a:solidFill>
                        <a:effectLst/>
                        <a:latin typeface="Aptos" panose="020B0004020202020204" pitchFamily="34" charset="0"/>
                      </a:endParaRPr>
                    </a:p>
                  </a:txBody>
                  <a:tcPr marL="6080" marR="6080" marT="608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3580741"/>
                  </a:ext>
                </a:extLst>
              </a:tr>
              <a:tr h="346903">
                <a:tc>
                  <a:txBody>
                    <a:bodyPr/>
                    <a:lstStyle/>
                    <a:p>
                      <a:pPr algn="l" fontAlgn="ctr">
                        <a:buNone/>
                      </a:pPr>
                      <a:r>
                        <a:rPr lang="el-GR" sz="1600" b="1" u="none" strike="noStrike" dirty="0">
                          <a:solidFill>
                            <a:schemeClr val="tx1"/>
                          </a:solidFill>
                          <a:effectLst/>
                          <a:latin typeface="Aptos" panose="020B0004020202020204" pitchFamily="34" charset="0"/>
                        </a:rPr>
                        <a:t>Οικονομική Βοήθεια για Αγορά Αυτοκινήτου</a:t>
                      </a:r>
                      <a:endParaRPr lang="en-US" sz="1600" b="1" i="0" u="none" strike="noStrike" dirty="0">
                        <a:solidFill>
                          <a:schemeClr val="tx1"/>
                        </a:solidFill>
                        <a:effectLst/>
                        <a:latin typeface="Aptos" panose="020B0004020202020204" pitchFamily="34" charset="0"/>
                      </a:endParaRPr>
                    </a:p>
                  </a:txBody>
                  <a:tcPr marL="6080" marR="6080" marT="6080" marB="0" anchor="ctr">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lgn="ctr" fontAlgn="ctr">
                        <a:buNone/>
                      </a:pPr>
                      <a:r>
                        <a:rPr lang="el-GR" sz="1600" b="0" u="none" strike="noStrike" dirty="0">
                          <a:solidFill>
                            <a:schemeClr val="tx1"/>
                          </a:solidFill>
                          <a:effectLst/>
                          <a:latin typeface="Aptos" panose="020B0004020202020204" pitchFamily="34" charset="0"/>
                        </a:rPr>
                        <a:t>368</a:t>
                      </a:r>
                      <a:endParaRPr lang="en-US" sz="1600" b="0" i="0" u="none" strike="noStrike" dirty="0">
                        <a:solidFill>
                          <a:schemeClr val="tx1"/>
                        </a:solidFill>
                        <a:effectLst/>
                        <a:latin typeface="Aptos" panose="020B0004020202020204" pitchFamily="34" charset="0"/>
                      </a:endParaRPr>
                    </a:p>
                  </a:txBody>
                  <a:tcPr marL="6080" marR="6080" marT="608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600" b="1" u="none" strike="noStrike" dirty="0">
                          <a:solidFill>
                            <a:schemeClr val="tx1"/>
                          </a:solidFill>
                          <a:effectLst/>
                          <a:latin typeface="Aptos" panose="020B0004020202020204" pitchFamily="34" charset="0"/>
                        </a:rPr>
                        <a:t>€1.5εκ.</a:t>
                      </a:r>
                      <a:endParaRPr lang="en-US" sz="1600" b="1" i="0" u="none" strike="noStrike" dirty="0">
                        <a:solidFill>
                          <a:schemeClr val="tx1"/>
                        </a:solidFill>
                        <a:effectLst/>
                        <a:latin typeface="Aptos" panose="020B0004020202020204" pitchFamily="34" charset="0"/>
                      </a:endParaRPr>
                    </a:p>
                  </a:txBody>
                  <a:tcPr marL="6080" marR="6080" marT="6080" marB="0" anchor="ctr">
                    <a:lnL w="12700" cap="flat" cmpd="sng" algn="ctr">
                      <a:noFill/>
                      <a:prstDash val="solid"/>
                      <a:round/>
                      <a:headEnd type="none" w="med" len="med"/>
                      <a:tailEnd type="none" w="med" len="med"/>
                    </a:lnL>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589811908"/>
                  </a:ext>
                </a:extLst>
              </a:tr>
              <a:tr h="633732">
                <a:tc>
                  <a:txBody>
                    <a:bodyPr/>
                    <a:lstStyle/>
                    <a:p>
                      <a:pPr algn="l" fontAlgn="b">
                        <a:buNone/>
                      </a:pPr>
                      <a:r>
                        <a:rPr lang="en-US" sz="1600" b="0" u="none" strike="noStrike" dirty="0" err="1">
                          <a:solidFill>
                            <a:schemeClr val="tx1"/>
                          </a:solidFill>
                          <a:effectLst/>
                          <a:latin typeface="Aptos" panose="020B0004020202020204" pitchFamily="34" charset="0"/>
                        </a:rPr>
                        <a:t>ύψος</a:t>
                      </a:r>
                      <a:r>
                        <a:rPr lang="en-US" sz="1600" b="0" u="none" strike="noStrike" dirty="0">
                          <a:solidFill>
                            <a:schemeClr val="tx1"/>
                          </a:solidFill>
                          <a:effectLst/>
                          <a:latin typeface="Aptos" panose="020B0004020202020204" pitchFamily="34" charset="0"/>
                        </a:rPr>
                        <a:t> β</a:t>
                      </a:r>
                      <a:r>
                        <a:rPr lang="en-US" sz="1600" b="0" u="none" strike="noStrike" dirty="0" err="1">
                          <a:solidFill>
                            <a:schemeClr val="tx1"/>
                          </a:solidFill>
                          <a:effectLst/>
                          <a:latin typeface="Aptos" panose="020B0004020202020204" pitchFamily="34" charset="0"/>
                        </a:rPr>
                        <a:t>οήθει</a:t>
                      </a:r>
                      <a:r>
                        <a:rPr lang="en-US" sz="1600" b="0" u="none" strike="noStrike" dirty="0">
                          <a:solidFill>
                            <a:schemeClr val="tx1"/>
                          </a:solidFill>
                          <a:effectLst/>
                          <a:latin typeface="Aptos" panose="020B0004020202020204" pitchFamily="34" charset="0"/>
                        </a:rPr>
                        <a:t>ας </a:t>
                      </a:r>
                      <a:r>
                        <a:rPr lang="el-GR" sz="1600" b="0" u="none" strike="noStrike" dirty="0">
                          <a:solidFill>
                            <a:schemeClr val="tx1"/>
                          </a:solidFill>
                          <a:effectLst/>
                          <a:latin typeface="Aptos" panose="020B0004020202020204" pitchFamily="34" charset="0"/>
                        </a:rPr>
                        <a:t>αναλόγως βαθμού αναπηρίας</a:t>
                      </a:r>
                      <a:r>
                        <a:rPr lang="en-US" sz="1600" b="0" u="none" strike="noStrike" dirty="0">
                          <a:solidFill>
                            <a:schemeClr val="tx1"/>
                          </a:solidFill>
                          <a:effectLst/>
                          <a:latin typeface="Aptos" panose="020B0004020202020204" pitchFamily="34" charset="0"/>
                        </a:rPr>
                        <a:t>: </a:t>
                      </a:r>
                    </a:p>
                    <a:p>
                      <a:pPr marL="742950" lvl="1" indent="-285750" algn="l" fontAlgn="b">
                        <a:buFont typeface="Arial" panose="020B0604020202020204" pitchFamily="34" charset="0"/>
                        <a:buChar char="•"/>
                      </a:pPr>
                      <a:r>
                        <a:rPr lang="en-US" sz="1600" b="0" u="none" strike="noStrike" dirty="0">
                          <a:solidFill>
                            <a:schemeClr val="tx1"/>
                          </a:solidFill>
                          <a:effectLst/>
                          <a:latin typeface="Aptos" panose="020B0004020202020204" pitchFamily="34" charset="0"/>
                        </a:rPr>
                        <a:t>€3500 / €4500 / €9000</a:t>
                      </a:r>
                      <a:endParaRPr lang="en-US" sz="1600" b="0" i="0" u="none" strike="noStrike" dirty="0">
                        <a:solidFill>
                          <a:schemeClr val="tx1"/>
                        </a:solidFill>
                        <a:effectLst/>
                        <a:latin typeface="Aptos" panose="020B0004020202020204" pitchFamily="34" charset="0"/>
                      </a:endParaRPr>
                    </a:p>
                  </a:txBody>
                  <a:tcPr marL="6080" marR="6080" marT="6080" marB="0" anchor="b">
                    <a:lnR w="12700" cap="flat" cmpd="sng" algn="ctr">
                      <a:noFill/>
                      <a:prstDash val="solid"/>
                      <a:round/>
                      <a:headEnd type="none" w="med" len="med"/>
                      <a:tailEnd type="none" w="med" len="med"/>
                    </a:lnR>
                  </a:tcPr>
                </a:tc>
                <a:tc>
                  <a:txBody>
                    <a:bodyPr/>
                    <a:lstStyle/>
                    <a:p>
                      <a:pPr algn="ctr" fontAlgn="ctr">
                        <a:buNone/>
                      </a:pPr>
                      <a:r>
                        <a:rPr lang="en-US" sz="1600" b="0" u="none" strike="noStrike" dirty="0">
                          <a:solidFill>
                            <a:schemeClr val="tx1"/>
                          </a:solidFill>
                          <a:effectLst/>
                          <a:latin typeface="Aptos" panose="020B0004020202020204" pitchFamily="34" charset="0"/>
                        </a:rPr>
                        <a:t> </a:t>
                      </a:r>
                      <a:endParaRPr lang="en-US" sz="1600" b="0" i="0" u="none" strike="noStrike" dirty="0">
                        <a:solidFill>
                          <a:schemeClr val="tx1"/>
                        </a:solidFill>
                        <a:effectLst/>
                        <a:latin typeface="Aptos" panose="020B0004020202020204" pitchFamily="34" charset="0"/>
                      </a:endParaRPr>
                    </a:p>
                  </a:txBody>
                  <a:tcPr marL="6080" marR="6080" marT="608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n-US" sz="1600" b="1" u="none" strike="noStrike" dirty="0">
                          <a:solidFill>
                            <a:schemeClr val="tx1"/>
                          </a:solidFill>
                          <a:effectLst/>
                          <a:latin typeface="Aptos" panose="020B0004020202020204" pitchFamily="34" charset="0"/>
                        </a:rPr>
                        <a:t> </a:t>
                      </a:r>
                      <a:endParaRPr lang="en-US" sz="1600" b="1" i="0" u="none" strike="noStrike" dirty="0">
                        <a:solidFill>
                          <a:schemeClr val="tx1"/>
                        </a:solidFill>
                        <a:effectLst/>
                        <a:latin typeface="Aptos" panose="020B0004020202020204" pitchFamily="34" charset="0"/>
                      </a:endParaRPr>
                    </a:p>
                  </a:txBody>
                  <a:tcPr marL="6080" marR="6080" marT="6080" marB="0" anchor="ctr">
                    <a:lnL w="12700" cap="flat" cmpd="sng" algn="ctr">
                      <a:noFill/>
                      <a:prstDash val="solid"/>
                      <a:round/>
                      <a:headEnd type="none" w="med" len="med"/>
                      <a:tailEnd type="none" w="med" len="med"/>
                    </a:lnL>
                  </a:tcPr>
                </a:tc>
                <a:extLst>
                  <a:ext uri="{0D108BD9-81ED-4DB2-BD59-A6C34878D82A}">
                    <a16:rowId xmlns:a16="http://schemas.microsoft.com/office/drawing/2014/main" val="1249525952"/>
                  </a:ext>
                </a:extLst>
              </a:tr>
              <a:tr h="610233">
                <a:tc>
                  <a:txBody>
                    <a:bodyPr/>
                    <a:lstStyle/>
                    <a:p>
                      <a:pPr algn="l" fontAlgn="ctr">
                        <a:buNone/>
                      </a:pPr>
                      <a:r>
                        <a:rPr lang="el-GR" sz="1600" b="1" u="none" strike="noStrike" dirty="0">
                          <a:solidFill>
                            <a:schemeClr val="tx1"/>
                          </a:solidFill>
                          <a:effectLst/>
                          <a:latin typeface="Aptos" panose="020B0004020202020204" pitchFamily="34" charset="0"/>
                        </a:rPr>
                        <a:t>Οικονομική βοήθεια για απόκτηση τεχνικών μέσων, οργάνων και άλλων βοηθημάτων</a:t>
                      </a:r>
                      <a:endParaRPr lang="en-US" sz="1600" b="1" i="0" u="none" strike="noStrike" dirty="0">
                        <a:solidFill>
                          <a:schemeClr val="tx1"/>
                        </a:solidFill>
                        <a:effectLst/>
                        <a:latin typeface="Aptos" panose="020B0004020202020204" pitchFamily="34" charset="0"/>
                      </a:endParaRPr>
                    </a:p>
                  </a:txBody>
                  <a:tcPr marL="6080" marR="6080" marT="6080" marB="0" anchor="ctr">
                    <a:lnR w="12700" cap="flat" cmpd="sng" algn="ctr">
                      <a:noFill/>
                      <a:prstDash val="solid"/>
                      <a:round/>
                      <a:headEnd type="none" w="med" len="med"/>
                      <a:tailEnd type="none" w="med" len="med"/>
                    </a:lnR>
                  </a:tcPr>
                </a:tc>
                <a:tc>
                  <a:txBody>
                    <a:bodyPr/>
                    <a:lstStyle/>
                    <a:p>
                      <a:pPr algn="ctr" fontAlgn="ctr">
                        <a:buNone/>
                      </a:pPr>
                      <a:r>
                        <a:rPr lang="el-GR" sz="1600" b="0" u="none" strike="noStrike" dirty="0">
                          <a:solidFill>
                            <a:schemeClr val="tx1"/>
                          </a:solidFill>
                          <a:effectLst/>
                          <a:latin typeface="Aptos" panose="020B0004020202020204" pitchFamily="34" charset="0"/>
                        </a:rPr>
                        <a:t>1006</a:t>
                      </a:r>
                      <a:endParaRPr lang="en-US" sz="1600" b="0" i="0" u="none" strike="noStrike" dirty="0">
                        <a:solidFill>
                          <a:schemeClr val="tx1"/>
                        </a:solidFill>
                        <a:effectLst/>
                        <a:latin typeface="Aptos" panose="020B0004020202020204" pitchFamily="34" charset="0"/>
                      </a:endParaRPr>
                    </a:p>
                  </a:txBody>
                  <a:tcPr marL="6080" marR="6080" marT="608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600" b="1" u="none" strike="noStrike" dirty="0">
                          <a:solidFill>
                            <a:schemeClr val="tx1"/>
                          </a:solidFill>
                          <a:effectLst/>
                          <a:latin typeface="Aptos" panose="020B0004020202020204" pitchFamily="34" charset="0"/>
                        </a:rPr>
                        <a:t>€1.8εκ.</a:t>
                      </a:r>
                      <a:endParaRPr lang="en-US" sz="1600" b="1" i="0" u="none" strike="noStrike" dirty="0">
                        <a:solidFill>
                          <a:schemeClr val="tx1"/>
                        </a:solidFill>
                        <a:effectLst/>
                        <a:latin typeface="Aptos" panose="020B0004020202020204" pitchFamily="34" charset="0"/>
                      </a:endParaRPr>
                    </a:p>
                  </a:txBody>
                  <a:tcPr marL="6080" marR="6080" marT="6080" marB="0" anchor="ctr">
                    <a:lnL w="12700" cap="flat" cmpd="sng" algn="ctr">
                      <a:noFill/>
                      <a:prstDash val="solid"/>
                      <a:round/>
                      <a:headEnd type="none" w="med" len="med"/>
                      <a:tailEnd type="none" w="med" len="med"/>
                    </a:lnL>
                  </a:tcPr>
                </a:tc>
                <a:extLst>
                  <a:ext uri="{0D108BD9-81ED-4DB2-BD59-A6C34878D82A}">
                    <a16:rowId xmlns:a16="http://schemas.microsoft.com/office/drawing/2014/main" val="4265926726"/>
                  </a:ext>
                </a:extLst>
              </a:tr>
              <a:tr h="346903">
                <a:tc>
                  <a:txBody>
                    <a:bodyPr/>
                    <a:lstStyle/>
                    <a:p>
                      <a:pPr algn="l" fontAlgn="ctr">
                        <a:buNone/>
                      </a:pPr>
                      <a:r>
                        <a:rPr lang="el-GR" sz="1600" b="1" u="none" strike="noStrike" dirty="0">
                          <a:solidFill>
                            <a:schemeClr val="tx1"/>
                          </a:solidFill>
                          <a:effectLst/>
                          <a:latin typeface="Aptos" panose="020B0004020202020204" pitchFamily="34" charset="0"/>
                        </a:rPr>
                        <a:t>Οικονομική βοήθεια για απόκτηση αμαξιδίου </a:t>
                      </a:r>
                      <a:endParaRPr lang="en-US" sz="1600" b="1" i="0" u="none" strike="noStrike" dirty="0">
                        <a:solidFill>
                          <a:schemeClr val="tx1"/>
                        </a:solidFill>
                        <a:effectLst/>
                        <a:latin typeface="Aptos" panose="020B0004020202020204" pitchFamily="34" charset="0"/>
                      </a:endParaRPr>
                    </a:p>
                  </a:txBody>
                  <a:tcPr marL="6080" marR="6080" marT="6080" marB="0" anchor="ctr">
                    <a:lnR w="12700" cap="flat" cmpd="sng" algn="ctr">
                      <a:noFill/>
                      <a:prstDash val="solid"/>
                      <a:round/>
                      <a:headEnd type="none" w="med" len="med"/>
                      <a:tailEnd type="none" w="med" len="med"/>
                    </a:lnR>
                  </a:tcPr>
                </a:tc>
                <a:tc>
                  <a:txBody>
                    <a:bodyPr/>
                    <a:lstStyle/>
                    <a:p>
                      <a:pPr algn="ctr" fontAlgn="ctr">
                        <a:buNone/>
                      </a:pPr>
                      <a:r>
                        <a:rPr lang="el-GR" sz="1600" b="0" u="none" strike="noStrike" dirty="0">
                          <a:solidFill>
                            <a:schemeClr val="tx1"/>
                          </a:solidFill>
                          <a:effectLst/>
                          <a:latin typeface="Aptos" panose="020B0004020202020204" pitchFamily="34" charset="0"/>
                        </a:rPr>
                        <a:t>478</a:t>
                      </a:r>
                      <a:endParaRPr lang="en-US" sz="1600" b="0" i="0" u="none" strike="noStrike" dirty="0">
                        <a:solidFill>
                          <a:schemeClr val="tx1"/>
                        </a:solidFill>
                        <a:effectLst/>
                        <a:latin typeface="Aptos" panose="020B0004020202020204" pitchFamily="34" charset="0"/>
                      </a:endParaRPr>
                    </a:p>
                  </a:txBody>
                  <a:tcPr marL="6080" marR="6080" marT="608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600" b="1" u="none" strike="noStrike" dirty="0">
                          <a:solidFill>
                            <a:schemeClr val="tx1"/>
                          </a:solidFill>
                          <a:effectLst/>
                          <a:latin typeface="Aptos" panose="020B0004020202020204" pitchFamily="34" charset="0"/>
                        </a:rPr>
                        <a:t> €1.5εκ.</a:t>
                      </a:r>
                      <a:endParaRPr lang="en-US" sz="1600" b="1" i="0" u="none" strike="noStrike" dirty="0">
                        <a:solidFill>
                          <a:schemeClr val="tx1"/>
                        </a:solidFill>
                        <a:effectLst/>
                        <a:latin typeface="Aptos" panose="020B0004020202020204" pitchFamily="34" charset="0"/>
                      </a:endParaRPr>
                    </a:p>
                  </a:txBody>
                  <a:tcPr marL="6080" marR="6080" marT="6080" marB="0" anchor="ctr">
                    <a:lnL w="12700" cap="flat" cmpd="sng" algn="ctr">
                      <a:noFill/>
                      <a:prstDash val="solid"/>
                      <a:round/>
                      <a:headEnd type="none" w="med" len="med"/>
                      <a:tailEnd type="none" w="med" len="med"/>
                    </a:lnL>
                  </a:tcPr>
                </a:tc>
                <a:extLst>
                  <a:ext uri="{0D108BD9-81ED-4DB2-BD59-A6C34878D82A}">
                    <a16:rowId xmlns:a16="http://schemas.microsoft.com/office/drawing/2014/main" val="3461545670"/>
                  </a:ext>
                </a:extLst>
              </a:tr>
              <a:tr h="346903">
                <a:tc>
                  <a:txBody>
                    <a:bodyPr/>
                    <a:lstStyle/>
                    <a:p>
                      <a:pPr algn="l" fontAlgn="ctr">
                        <a:buNone/>
                      </a:pPr>
                      <a:r>
                        <a:rPr lang="el-GR" sz="1600" b="1" u="none" strike="noStrike" dirty="0">
                          <a:solidFill>
                            <a:schemeClr val="tx1"/>
                          </a:solidFill>
                          <a:effectLst/>
                          <a:latin typeface="Aptos" panose="020B0004020202020204" pitchFamily="34" charset="0"/>
                        </a:rPr>
                        <a:t>Επιχορήγηση για διακοπές</a:t>
                      </a:r>
                      <a:endParaRPr lang="en-US" sz="1600" b="1" i="0" u="none" strike="noStrike" dirty="0">
                        <a:solidFill>
                          <a:schemeClr val="tx1"/>
                        </a:solidFill>
                        <a:effectLst/>
                        <a:latin typeface="Aptos" panose="020B0004020202020204" pitchFamily="34" charset="0"/>
                      </a:endParaRPr>
                    </a:p>
                  </a:txBody>
                  <a:tcPr marL="6080" marR="6080" marT="6080" marB="0" anchor="ctr">
                    <a:lnR w="12700" cap="flat" cmpd="sng" algn="ctr">
                      <a:noFill/>
                      <a:prstDash val="solid"/>
                      <a:round/>
                      <a:headEnd type="none" w="med" len="med"/>
                      <a:tailEnd type="none" w="med" len="med"/>
                    </a:lnR>
                  </a:tcPr>
                </a:tc>
                <a:tc>
                  <a:txBody>
                    <a:bodyPr/>
                    <a:lstStyle/>
                    <a:p>
                      <a:pPr algn="ctr" fontAlgn="ctr">
                        <a:buNone/>
                      </a:pPr>
                      <a:r>
                        <a:rPr lang="en-US" sz="1600" b="0" u="none" strike="noStrike" dirty="0">
                          <a:solidFill>
                            <a:schemeClr val="tx1"/>
                          </a:solidFill>
                          <a:effectLst/>
                          <a:latin typeface="Aptos" panose="020B0004020202020204" pitchFamily="34" charset="0"/>
                        </a:rPr>
                        <a:t>1064</a:t>
                      </a:r>
                      <a:endParaRPr lang="en-US" sz="1600" b="0" i="0" u="none" strike="noStrike" dirty="0">
                        <a:solidFill>
                          <a:schemeClr val="tx1"/>
                        </a:solidFill>
                        <a:effectLst/>
                        <a:latin typeface="Aptos" panose="020B0004020202020204" pitchFamily="34" charset="0"/>
                      </a:endParaRPr>
                    </a:p>
                  </a:txBody>
                  <a:tcPr marL="6080" marR="6080" marT="608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600" b="1" u="none" strike="noStrike" dirty="0">
                          <a:solidFill>
                            <a:schemeClr val="tx1"/>
                          </a:solidFill>
                          <a:effectLst/>
                          <a:latin typeface="Aptos" panose="020B0004020202020204" pitchFamily="34" charset="0"/>
                        </a:rPr>
                        <a:t>€0.55εκ.</a:t>
                      </a:r>
                      <a:endParaRPr lang="en-US" sz="1600" b="1" i="0" u="none" strike="noStrike" dirty="0">
                        <a:solidFill>
                          <a:schemeClr val="tx1"/>
                        </a:solidFill>
                        <a:effectLst/>
                        <a:latin typeface="Aptos" panose="020B0004020202020204" pitchFamily="34" charset="0"/>
                      </a:endParaRPr>
                    </a:p>
                  </a:txBody>
                  <a:tcPr marL="6080" marR="6080" marT="6080" marB="0" anchor="ctr">
                    <a:lnL w="12700" cap="flat" cmpd="sng" algn="ctr">
                      <a:noFill/>
                      <a:prstDash val="solid"/>
                      <a:round/>
                      <a:headEnd type="none" w="med" len="med"/>
                      <a:tailEnd type="none" w="med" len="med"/>
                    </a:lnL>
                  </a:tcPr>
                </a:tc>
                <a:extLst>
                  <a:ext uri="{0D108BD9-81ED-4DB2-BD59-A6C34878D82A}">
                    <a16:rowId xmlns:a16="http://schemas.microsoft.com/office/drawing/2014/main" val="1528459671"/>
                  </a:ext>
                </a:extLst>
              </a:tr>
              <a:tr h="318301">
                <a:tc>
                  <a:txBody>
                    <a:bodyPr/>
                    <a:lstStyle/>
                    <a:p>
                      <a:pPr algn="l" fontAlgn="b">
                        <a:buNone/>
                      </a:pPr>
                      <a:endParaRPr lang="en-US" sz="1600" b="1" i="0" u="none" strike="noStrike" dirty="0">
                        <a:solidFill>
                          <a:schemeClr val="tx1"/>
                        </a:solidFill>
                        <a:effectLst/>
                        <a:latin typeface="Aptos" panose="020B0004020202020204" pitchFamily="34" charset="0"/>
                      </a:endParaRPr>
                    </a:p>
                  </a:txBody>
                  <a:tcPr marL="6080" marR="6080" marT="6080" marB="0" anchor="b">
                    <a:lnR w="12700" cap="flat" cmpd="sng" algn="ctr">
                      <a:noFill/>
                      <a:prstDash val="solid"/>
                      <a:round/>
                      <a:headEnd type="none" w="med" len="med"/>
                      <a:tailEnd type="none" w="med" len="med"/>
                    </a:lnR>
                  </a:tcPr>
                </a:tc>
                <a:tc>
                  <a:txBody>
                    <a:bodyPr/>
                    <a:lstStyle/>
                    <a:p>
                      <a:pPr algn="ctr" fontAlgn="ctr">
                        <a:buNone/>
                      </a:pPr>
                      <a:endParaRPr lang="en-US" sz="1600" b="0" i="0" u="none" strike="noStrike" dirty="0">
                        <a:solidFill>
                          <a:schemeClr val="tx1"/>
                        </a:solidFill>
                        <a:effectLst/>
                        <a:latin typeface="Aptos" panose="020B0004020202020204" pitchFamily="34" charset="0"/>
                      </a:endParaRPr>
                    </a:p>
                  </a:txBody>
                  <a:tcPr marL="6080" marR="6080" marT="608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endParaRPr lang="en-US" sz="1600" b="0" i="0" u="none" strike="noStrike" dirty="0">
                        <a:solidFill>
                          <a:schemeClr val="tx1"/>
                        </a:solidFill>
                        <a:effectLst/>
                        <a:latin typeface="Aptos" panose="020B0004020202020204" pitchFamily="34" charset="0"/>
                      </a:endParaRPr>
                    </a:p>
                  </a:txBody>
                  <a:tcPr marL="6080" marR="6080" marT="6080" marB="0" anchor="ctr">
                    <a:lnL w="12700" cap="flat" cmpd="sng" algn="ctr">
                      <a:noFill/>
                      <a:prstDash val="solid"/>
                      <a:round/>
                      <a:headEnd type="none" w="med" len="med"/>
                      <a:tailEnd type="none" w="med" len="med"/>
                    </a:lnL>
                  </a:tcPr>
                </a:tc>
                <a:extLst>
                  <a:ext uri="{0D108BD9-81ED-4DB2-BD59-A6C34878D82A}">
                    <a16:rowId xmlns:a16="http://schemas.microsoft.com/office/drawing/2014/main" val="2431838590"/>
                  </a:ext>
                </a:extLst>
              </a:tr>
              <a:tr h="346903">
                <a:tc>
                  <a:txBody>
                    <a:bodyPr/>
                    <a:lstStyle/>
                    <a:p>
                      <a:pPr algn="l" fontAlgn="ctr">
                        <a:buNone/>
                      </a:pPr>
                      <a:r>
                        <a:rPr lang="el-GR" sz="1600" b="1" u="none" strike="noStrike" dirty="0">
                          <a:solidFill>
                            <a:schemeClr val="bg1"/>
                          </a:solidFill>
                          <a:effectLst/>
                          <a:latin typeface="Aptos" panose="020B0004020202020204" pitchFamily="34" charset="0"/>
                        </a:rPr>
                        <a:t>Συνολικό Κόστος για Εφάπαξ Οικον. Βοήθεια</a:t>
                      </a:r>
                      <a:endParaRPr lang="en-US" sz="1600" b="1" i="0" u="none" strike="noStrike" dirty="0">
                        <a:solidFill>
                          <a:schemeClr val="bg1"/>
                        </a:solidFill>
                        <a:effectLst/>
                        <a:latin typeface="Aptos" panose="020B0004020202020204" pitchFamily="34" charset="0"/>
                      </a:endParaRPr>
                    </a:p>
                  </a:txBody>
                  <a:tcPr marL="6080" marR="6080" marT="6080" marB="0" anchor="ctr">
                    <a:lnR w="12700" cap="flat" cmpd="sng" algn="ctr">
                      <a:noFill/>
                      <a:prstDash val="solid"/>
                      <a:round/>
                      <a:headEnd type="none" w="med" len="med"/>
                      <a:tailEnd type="none" w="med" len="med"/>
                    </a:lnR>
                    <a:solidFill>
                      <a:schemeClr val="accent1"/>
                    </a:solidFill>
                  </a:tcPr>
                </a:tc>
                <a:tc>
                  <a:txBody>
                    <a:bodyPr/>
                    <a:lstStyle/>
                    <a:p>
                      <a:pPr algn="ctr" fontAlgn="ctr">
                        <a:buNone/>
                      </a:pPr>
                      <a:r>
                        <a:rPr lang="en-US" sz="1600" b="1" u="none" strike="noStrike" dirty="0">
                          <a:solidFill>
                            <a:schemeClr val="bg1"/>
                          </a:solidFill>
                          <a:effectLst/>
                          <a:latin typeface="Aptos" panose="020B0004020202020204" pitchFamily="34" charset="0"/>
                        </a:rPr>
                        <a:t>2.916</a:t>
                      </a:r>
                      <a:endParaRPr lang="en-US" sz="1600" b="1" i="0" u="none" strike="noStrike" dirty="0">
                        <a:solidFill>
                          <a:schemeClr val="bg1"/>
                        </a:solidFill>
                        <a:effectLst/>
                        <a:latin typeface="Aptos" panose="020B0004020202020204" pitchFamily="34" charset="0"/>
                      </a:endParaRPr>
                    </a:p>
                  </a:txBody>
                  <a:tcPr marL="6080" marR="6080" marT="608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buNone/>
                      </a:pPr>
                      <a:r>
                        <a:rPr lang="el-GR" sz="1600" b="1" u="none" strike="noStrike" dirty="0">
                          <a:solidFill>
                            <a:schemeClr val="bg1"/>
                          </a:solidFill>
                          <a:effectLst/>
                          <a:latin typeface="Aptos" panose="020B0004020202020204" pitchFamily="34" charset="0"/>
                        </a:rPr>
                        <a:t>€5.45εκ.</a:t>
                      </a:r>
                      <a:endParaRPr lang="en-US" sz="1600" b="1" i="0" u="none" strike="noStrike" dirty="0">
                        <a:solidFill>
                          <a:schemeClr val="bg1"/>
                        </a:solidFill>
                        <a:effectLst/>
                        <a:latin typeface="Aptos" panose="020B0004020202020204" pitchFamily="34" charset="0"/>
                      </a:endParaRPr>
                    </a:p>
                  </a:txBody>
                  <a:tcPr marL="6080" marR="6080" marT="6080" marB="0" anchor="ctr">
                    <a:lnL w="12700" cap="flat" cmpd="sng" algn="ctr">
                      <a:noFill/>
                      <a:prstDash val="solid"/>
                      <a:round/>
                      <a:headEnd type="none" w="med" len="med"/>
                      <a:tailEnd type="none" w="med" len="med"/>
                    </a:lnL>
                    <a:solidFill>
                      <a:schemeClr val="accent1"/>
                    </a:solidFill>
                  </a:tcPr>
                </a:tc>
                <a:extLst>
                  <a:ext uri="{0D108BD9-81ED-4DB2-BD59-A6C34878D82A}">
                    <a16:rowId xmlns:a16="http://schemas.microsoft.com/office/drawing/2014/main" val="134627742"/>
                  </a:ext>
                </a:extLst>
              </a:tr>
              <a:tr h="282394">
                <a:tc>
                  <a:txBody>
                    <a:bodyPr/>
                    <a:lstStyle/>
                    <a:p>
                      <a:pPr algn="ctr" fontAlgn="b">
                        <a:buNone/>
                      </a:pPr>
                      <a:r>
                        <a:rPr lang="el-GR" sz="2000" b="1" i="0" u="none" strike="noStrike" dirty="0">
                          <a:solidFill>
                            <a:schemeClr val="tx1"/>
                          </a:solidFill>
                          <a:effectLst/>
                          <a:latin typeface="Aptos" panose="020B0004020202020204" pitchFamily="34" charset="0"/>
                        </a:rPr>
                        <a:t>+</a:t>
                      </a:r>
                      <a:endParaRPr lang="en-US" sz="2000" b="1" i="0" u="none" strike="noStrike" dirty="0">
                        <a:solidFill>
                          <a:schemeClr val="tx1"/>
                        </a:solidFill>
                        <a:effectLst/>
                        <a:latin typeface="Aptos" panose="020B0004020202020204" pitchFamily="34" charset="0"/>
                      </a:endParaRPr>
                    </a:p>
                  </a:txBody>
                  <a:tcPr marL="6080" marR="6080" marT="6080" marB="0" anchor="b">
                    <a:lnR w="12700" cap="flat" cmpd="sng" algn="ctr">
                      <a:noFill/>
                      <a:prstDash val="solid"/>
                      <a:round/>
                      <a:headEnd type="none" w="med" len="med"/>
                      <a:tailEnd type="none" w="med" len="med"/>
                    </a:lnR>
                  </a:tcPr>
                </a:tc>
                <a:tc>
                  <a:txBody>
                    <a:bodyPr/>
                    <a:lstStyle/>
                    <a:p>
                      <a:pPr algn="ctr" fontAlgn="ctr">
                        <a:buNone/>
                      </a:pPr>
                      <a:endParaRPr lang="en-US" sz="1600" b="0" i="0" u="none" strike="noStrike" dirty="0">
                        <a:solidFill>
                          <a:schemeClr val="tx1"/>
                        </a:solidFill>
                        <a:effectLst/>
                        <a:latin typeface="Aptos" panose="020B0004020202020204" pitchFamily="34" charset="0"/>
                      </a:endParaRPr>
                    </a:p>
                  </a:txBody>
                  <a:tcPr marL="6080" marR="6080" marT="608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endParaRPr lang="en-US" sz="1600" b="0" i="0" u="none" strike="noStrike" dirty="0">
                        <a:solidFill>
                          <a:schemeClr val="tx1"/>
                        </a:solidFill>
                        <a:effectLst/>
                        <a:latin typeface="Aptos" panose="020B0004020202020204" pitchFamily="34" charset="0"/>
                      </a:endParaRPr>
                    </a:p>
                  </a:txBody>
                  <a:tcPr marL="6080" marR="6080" marT="6080" marB="0" anchor="ctr">
                    <a:lnL w="12700" cap="flat" cmpd="sng" algn="ctr">
                      <a:noFill/>
                      <a:prstDash val="solid"/>
                      <a:round/>
                      <a:headEnd type="none" w="med" len="med"/>
                      <a:tailEnd type="none" w="med" len="med"/>
                    </a:lnL>
                  </a:tcPr>
                </a:tc>
                <a:extLst>
                  <a:ext uri="{0D108BD9-81ED-4DB2-BD59-A6C34878D82A}">
                    <a16:rowId xmlns:a16="http://schemas.microsoft.com/office/drawing/2014/main" val="1084173824"/>
                  </a:ext>
                </a:extLst>
              </a:tr>
              <a:tr h="346903">
                <a:tc>
                  <a:txBody>
                    <a:bodyPr/>
                    <a:lstStyle/>
                    <a:p>
                      <a:pPr algn="l" fontAlgn="ctr">
                        <a:buNone/>
                      </a:pPr>
                      <a:r>
                        <a:rPr lang="el-GR" sz="1600" b="1" u="none" strike="noStrike" dirty="0">
                          <a:solidFill>
                            <a:srgbClr val="004EFF"/>
                          </a:solidFill>
                          <a:effectLst/>
                          <a:latin typeface="Aptos" panose="020B0004020202020204" pitchFamily="34" charset="0"/>
                        </a:rPr>
                        <a:t>Επίδομα Διακίνησης (μηνιαίο επίδομα)</a:t>
                      </a:r>
                      <a:endParaRPr lang="en-US" sz="1600" b="1" i="0" u="none" strike="noStrike" dirty="0">
                        <a:solidFill>
                          <a:srgbClr val="004EFF"/>
                        </a:solidFill>
                        <a:effectLst/>
                        <a:latin typeface="Aptos" panose="020B0004020202020204" pitchFamily="34" charset="0"/>
                      </a:endParaRPr>
                    </a:p>
                  </a:txBody>
                  <a:tcPr marL="6080" marR="6080" marT="6080" marB="0" anchor="ctr">
                    <a:lnR w="12700" cap="flat" cmpd="sng" algn="ctr">
                      <a:no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fontAlgn="ctr">
                        <a:buNone/>
                      </a:pPr>
                      <a:r>
                        <a:rPr lang="en-US" sz="1600" b="1" u="none" strike="noStrike" dirty="0">
                          <a:solidFill>
                            <a:srgbClr val="004EFF"/>
                          </a:solidFill>
                          <a:effectLst/>
                          <a:latin typeface="Aptos" panose="020B0004020202020204" pitchFamily="34" charset="0"/>
                        </a:rPr>
                        <a:t>4.305</a:t>
                      </a:r>
                      <a:endParaRPr lang="en-US" sz="1600" b="1" i="0" u="none" strike="noStrike" dirty="0">
                        <a:solidFill>
                          <a:srgbClr val="004EFF"/>
                        </a:solidFill>
                        <a:effectLst/>
                        <a:latin typeface="Aptos" panose="020B0004020202020204" pitchFamily="34" charset="0"/>
                      </a:endParaRPr>
                    </a:p>
                  </a:txBody>
                  <a:tcPr marL="6080" marR="6080" marT="608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600" b="1" u="none" strike="noStrike" dirty="0">
                          <a:solidFill>
                            <a:srgbClr val="004EFF"/>
                          </a:solidFill>
                          <a:effectLst/>
                          <a:latin typeface="Aptos" panose="020B0004020202020204" pitchFamily="34" charset="0"/>
                        </a:rPr>
                        <a:t>€6.3εκ.</a:t>
                      </a:r>
                      <a:endParaRPr lang="en-US" sz="1600" b="1" i="0" u="none" strike="noStrike" dirty="0">
                        <a:solidFill>
                          <a:srgbClr val="004EFF"/>
                        </a:solidFill>
                        <a:effectLst/>
                        <a:latin typeface="Aptos" panose="020B0004020202020204" pitchFamily="34" charset="0"/>
                      </a:endParaRPr>
                    </a:p>
                  </a:txBody>
                  <a:tcPr marL="6080" marR="6080" marT="6080" marB="0" anchor="ctr">
                    <a:lnL w="12700" cap="flat" cmpd="sng" algn="ctr">
                      <a:noFill/>
                      <a:prstDash val="solid"/>
                      <a:round/>
                      <a:headEnd type="none" w="med" len="med"/>
                      <a:tailEnd type="none" w="med" len="med"/>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860541664"/>
                  </a:ext>
                </a:extLst>
              </a:tr>
            </a:tbl>
          </a:graphicData>
        </a:graphic>
      </p:graphicFrame>
    </p:spTree>
    <p:extLst>
      <p:ext uri="{BB962C8B-B14F-4D97-AF65-F5344CB8AC3E}">
        <p14:creationId xmlns:p14="http://schemas.microsoft.com/office/powerpoint/2010/main" val="2738433030"/>
      </p:ext>
    </p:extLst>
  </p:cSld>
  <p:clrMapOvr>
    <a:masterClrMapping/>
  </p:clrMapOvr>
  <p:transition spd="slow">
    <p:push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972BA-72D7-6F88-38C1-F482526C62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95A989-D379-6478-6CFD-A57AEFD382CA}"/>
              </a:ext>
            </a:extLst>
          </p:cNvPr>
          <p:cNvSpPr>
            <a:spLocks noGrp="1"/>
          </p:cNvSpPr>
          <p:nvPr>
            <p:ph type="title"/>
          </p:nvPr>
        </p:nvSpPr>
        <p:spPr>
          <a:xfrm>
            <a:off x="1143000" y="1074818"/>
            <a:ext cx="9875520" cy="1356360"/>
          </a:xfrm>
        </p:spPr>
        <p:txBody>
          <a:bodyPr vert="horz" lIns="91440" tIns="45720" rIns="91440" bIns="45720" rtlCol="0" anchor="ctr">
            <a:normAutofit/>
          </a:bodyPr>
          <a:lstStyle/>
          <a:p>
            <a:r>
              <a:rPr lang="el-GR" sz="3600" dirty="0">
                <a:latin typeface="Bahnschrift" panose="020B0502040204020203" pitchFamily="34" charset="0"/>
              </a:rPr>
              <a:t>Γιατί ζητούμε αυξήσεις;</a:t>
            </a:r>
            <a:endParaRPr lang="en-GB" sz="3600" dirty="0">
              <a:latin typeface="Bahnschrift" panose="020B0502040204020203" pitchFamily="34" charset="0"/>
            </a:endParaRPr>
          </a:p>
        </p:txBody>
      </p:sp>
      <p:sp>
        <p:nvSpPr>
          <p:cNvPr id="6" name="Content Placeholder 5">
            <a:extLst>
              <a:ext uri="{FF2B5EF4-FFF2-40B4-BE49-F238E27FC236}">
                <a16:creationId xmlns:a16="http://schemas.microsoft.com/office/drawing/2014/main" id="{E6EA32D2-1033-59D2-ACE3-7B249FACFBD9}"/>
              </a:ext>
            </a:extLst>
          </p:cNvPr>
          <p:cNvSpPr>
            <a:spLocks noGrp="1"/>
          </p:cNvSpPr>
          <p:nvPr>
            <p:ph idx="1"/>
          </p:nvPr>
        </p:nvSpPr>
        <p:spPr>
          <a:xfrm>
            <a:off x="1143000" y="2522618"/>
            <a:ext cx="10688025" cy="4038600"/>
          </a:xfrm>
        </p:spPr>
        <p:txBody>
          <a:bodyPr vert="horz" lIns="91440" tIns="45720" rIns="91440" bIns="45720" rtlCol="0">
            <a:normAutofit/>
          </a:bodyPr>
          <a:lstStyle/>
          <a:p>
            <a:r>
              <a:rPr lang="el-GR" sz="2000" dirty="0">
                <a:solidFill>
                  <a:schemeClr val="tx1">
                    <a:lumMod val="85000"/>
                    <a:lumOff val="15000"/>
                  </a:schemeClr>
                </a:solidFill>
                <a:latin typeface="Aptos" panose="020B0004020202020204" pitchFamily="34" charset="0"/>
              </a:rPr>
              <a:t>Το επίδομα φροντίδας υπολογίστηκε πριν από περίπου 20 χρόνια</a:t>
            </a:r>
          </a:p>
          <a:p>
            <a:r>
              <a:rPr lang="el-GR" sz="2000" dirty="0">
                <a:solidFill>
                  <a:schemeClr val="tx1">
                    <a:lumMod val="85000"/>
                    <a:lumOff val="15000"/>
                  </a:schemeClr>
                </a:solidFill>
                <a:latin typeface="Aptos" panose="020B0004020202020204" pitchFamily="34" charset="0"/>
              </a:rPr>
              <a:t>Βασίστηκε στο κόστος τριών οικιακών βοηθών της εποχής</a:t>
            </a:r>
          </a:p>
          <a:p>
            <a:r>
              <a:rPr lang="el-GR" sz="2000" dirty="0">
                <a:solidFill>
                  <a:schemeClr val="tx1">
                    <a:lumMod val="85000"/>
                    <a:lumOff val="15000"/>
                  </a:schemeClr>
                </a:solidFill>
                <a:latin typeface="Aptos" panose="020B0004020202020204" pitchFamily="34" charset="0"/>
              </a:rPr>
              <a:t>Σήμερα το πραγματικό κόστος φροντίδας είναι πολλαπλάσιο</a:t>
            </a:r>
          </a:p>
          <a:p>
            <a:pPr lvl="1"/>
            <a:r>
              <a:rPr lang="el-GR" sz="1800" dirty="0">
                <a:solidFill>
                  <a:schemeClr val="tx1">
                    <a:lumMod val="85000"/>
                    <a:lumOff val="15000"/>
                  </a:schemeClr>
                </a:solidFill>
                <a:latin typeface="Aptos" panose="020B0004020202020204" pitchFamily="34" charset="0"/>
              </a:rPr>
              <a:t>(μισθός, σίτιση, στέγαση, υποχρεώσεις εργοδότη κ.α.)</a:t>
            </a:r>
          </a:p>
          <a:p>
            <a:r>
              <a:rPr lang="el-GR" sz="2000" dirty="0">
                <a:solidFill>
                  <a:schemeClr val="tx1">
                    <a:lumMod val="85000"/>
                    <a:lumOff val="15000"/>
                  </a:schemeClr>
                </a:solidFill>
                <a:latin typeface="Aptos" panose="020B0004020202020204" pitchFamily="34" charset="0"/>
              </a:rPr>
              <a:t>Το ίδιο το Υφυπουργείο αναγνώρισε κόστος άνω των €3,000 τον μήνα</a:t>
            </a:r>
          </a:p>
          <a:p>
            <a:r>
              <a:rPr lang="el-GR" sz="2000" dirty="0">
                <a:solidFill>
                  <a:schemeClr val="tx1">
                    <a:lumMod val="85000"/>
                    <a:lumOff val="15000"/>
                  </a:schemeClr>
                </a:solidFill>
                <a:latin typeface="Aptos Narrow" panose="020B0004020202020204" pitchFamily="34" charset="0"/>
              </a:rPr>
              <a:t>Η εργοδότηση ενός (1) Κύπριου/Ευρωπαίου οικιακού βοηθού στοιχίζει πέραν των €1500/μήνα</a:t>
            </a:r>
          </a:p>
          <a:p>
            <a:pPr lvl="1"/>
            <a:r>
              <a:rPr lang="el-GR" sz="1800" dirty="0">
                <a:solidFill>
                  <a:schemeClr val="tx1">
                    <a:lumMod val="85000"/>
                    <a:lumOff val="15000"/>
                  </a:schemeClr>
                </a:solidFill>
                <a:latin typeface="Aptos Narrow" panose="020B0004020202020204" pitchFamily="34" charset="0"/>
              </a:rPr>
              <a:t>(για 40 από τις 168 ώρες της εβδομάδας)</a:t>
            </a:r>
          </a:p>
          <a:p>
            <a:r>
              <a:rPr lang="en-GB" sz="2000" b="1" dirty="0">
                <a:solidFill>
                  <a:schemeClr val="tx1">
                    <a:lumMod val="85000"/>
                    <a:lumOff val="15000"/>
                  </a:schemeClr>
                </a:solidFill>
                <a:latin typeface="Aptos" panose="020B0004020202020204" pitchFamily="34" charset="0"/>
              </a:rPr>
              <a:t>Πα</a:t>
            </a:r>
            <a:r>
              <a:rPr lang="en-GB" sz="2000" b="1" dirty="0" err="1">
                <a:solidFill>
                  <a:schemeClr val="tx1">
                    <a:lumMod val="85000"/>
                    <a:lumOff val="15000"/>
                  </a:schemeClr>
                </a:solidFill>
                <a:latin typeface="Aptos" panose="020B0004020202020204" pitchFamily="34" charset="0"/>
              </a:rPr>
              <a:t>ρόλ</a:t>
            </a:r>
            <a:r>
              <a:rPr lang="en-GB" sz="2000" b="1" dirty="0">
                <a:solidFill>
                  <a:schemeClr val="tx1">
                    <a:lumMod val="85000"/>
                    <a:lumOff val="15000"/>
                  </a:schemeClr>
                </a:solidFill>
                <a:latin typeface="Aptos" panose="020B0004020202020204" pitchFamily="34" charset="0"/>
              </a:rPr>
              <a:t>α αυτά, μέχρι σήμερα δεν έχει εγκριθεί καμία αύξηση</a:t>
            </a:r>
            <a:r>
              <a:rPr lang="el-GR" sz="2000" b="1" dirty="0">
                <a:solidFill>
                  <a:schemeClr val="tx1">
                    <a:lumMod val="85000"/>
                    <a:lumOff val="15000"/>
                  </a:schemeClr>
                </a:solidFill>
                <a:latin typeface="Aptos" panose="020B0004020202020204" pitchFamily="34" charset="0"/>
              </a:rPr>
              <a:t>!</a:t>
            </a:r>
          </a:p>
        </p:txBody>
      </p:sp>
      <p:pic>
        <p:nvPicPr>
          <p:cNvPr id="9" name="Picture 8">
            <a:extLst>
              <a:ext uri="{FF2B5EF4-FFF2-40B4-BE49-F238E27FC236}">
                <a16:creationId xmlns:a16="http://schemas.microsoft.com/office/drawing/2014/main" id="{835733AF-19D8-2D29-DD60-8DF759A067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5329" y="541635"/>
            <a:ext cx="3155696" cy="665455"/>
          </a:xfrm>
          <a:prstGeom prst="rect">
            <a:avLst/>
          </a:prstGeom>
        </p:spPr>
      </p:pic>
      <p:sp>
        <p:nvSpPr>
          <p:cNvPr id="3" name="Rectangle 1">
            <a:extLst>
              <a:ext uri="{FF2B5EF4-FFF2-40B4-BE49-F238E27FC236}">
                <a16:creationId xmlns:a16="http://schemas.microsoft.com/office/drawing/2014/main" id="{2E60E18A-0F17-5435-8424-A512BE9F3E4D}"/>
              </a:ext>
            </a:extLst>
          </p:cNvPr>
          <p:cNvSpPr>
            <a:spLocks noChangeArrowheads="1"/>
          </p:cNvSpPr>
          <p:nvPr/>
        </p:nvSpPr>
        <p:spPr bwMode="auto">
          <a:xfrm>
            <a:off x="0" y="-184666"/>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1003286049"/>
      </p:ext>
    </p:extLst>
  </p:cSld>
  <p:clrMapOvr>
    <a:masterClrMapping/>
  </p:clrMapOvr>
  <p:transition spd="slow">
    <p:push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C40F2-69F9-96D6-25FD-3EC07E1BB617}"/>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F9BDF075-5DC9-03E3-9CE6-22F3A9EB1D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5329" y="541635"/>
            <a:ext cx="3155696" cy="665455"/>
          </a:xfrm>
          <a:prstGeom prst="rect">
            <a:avLst/>
          </a:prstGeom>
        </p:spPr>
      </p:pic>
      <p:sp>
        <p:nvSpPr>
          <p:cNvPr id="3" name="Rectangle 1">
            <a:extLst>
              <a:ext uri="{FF2B5EF4-FFF2-40B4-BE49-F238E27FC236}">
                <a16:creationId xmlns:a16="http://schemas.microsoft.com/office/drawing/2014/main" id="{A9834689-4007-E229-345F-EA3B50045EF1}"/>
              </a:ext>
            </a:extLst>
          </p:cNvPr>
          <p:cNvSpPr>
            <a:spLocks noChangeArrowheads="1"/>
          </p:cNvSpPr>
          <p:nvPr/>
        </p:nvSpPr>
        <p:spPr bwMode="auto">
          <a:xfrm>
            <a:off x="0" y="-184666"/>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pic>
        <p:nvPicPr>
          <p:cNvPr id="13" name="Content Placeholder 12">
            <a:extLst>
              <a:ext uri="{FF2B5EF4-FFF2-40B4-BE49-F238E27FC236}">
                <a16:creationId xmlns:a16="http://schemas.microsoft.com/office/drawing/2014/main" id="{2D2E6EB4-E3B3-B39E-5DA5-42296E845C39}"/>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73480" y="1861171"/>
            <a:ext cx="5034576" cy="4632152"/>
          </a:xfrm>
          <a:prstGeom prst="rect">
            <a:avLst/>
          </a:prstGeom>
        </p:spPr>
      </p:pic>
      <p:graphicFrame>
        <p:nvGraphicFramePr>
          <p:cNvPr id="14" name="Table 13">
            <a:extLst>
              <a:ext uri="{FF2B5EF4-FFF2-40B4-BE49-F238E27FC236}">
                <a16:creationId xmlns:a16="http://schemas.microsoft.com/office/drawing/2014/main" id="{31A47B4D-691E-1BE5-77D6-107F93A7A22A}"/>
              </a:ext>
            </a:extLst>
          </p:cNvPr>
          <p:cNvGraphicFramePr>
            <a:graphicFrameLocks noGrp="1"/>
          </p:cNvGraphicFramePr>
          <p:nvPr>
            <p:extLst>
              <p:ext uri="{D42A27DB-BD31-4B8C-83A1-F6EECF244321}">
                <p14:modId xmlns:p14="http://schemas.microsoft.com/office/powerpoint/2010/main" val="1885329145"/>
              </p:ext>
            </p:extLst>
          </p:nvPr>
        </p:nvGraphicFramePr>
        <p:xfrm>
          <a:off x="6710399" y="3162782"/>
          <a:ext cx="4805670" cy="1745149"/>
        </p:xfrm>
        <a:graphic>
          <a:graphicData uri="http://schemas.openxmlformats.org/drawingml/2006/table">
            <a:tbl>
              <a:tblPr>
                <a:tableStyleId>{3B4B98B0-60AC-42C2-AFA5-B58CD77FA1E5}</a:tableStyleId>
              </a:tblPr>
              <a:tblGrid>
                <a:gridCol w="2416412">
                  <a:extLst>
                    <a:ext uri="{9D8B030D-6E8A-4147-A177-3AD203B41FA5}">
                      <a16:colId xmlns:a16="http://schemas.microsoft.com/office/drawing/2014/main" val="369600308"/>
                    </a:ext>
                  </a:extLst>
                </a:gridCol>
                <a:gridCol w="1194629">
                  <a:extLst>
                    <a:ext uri="{9D8B030D-6E8A-4147-A177-3AD203B41FA5}">
                      <a16:colId xmlns:a16="http://schemas.microsoft.com/office/drawing/2014/main" val="2203119402"/>
                    </a:ext>
                  </a:extLst>
                </a:gridCol>
                <a:gridCol w="1194629">
                  <a:extLst>
                    <a:ext uri="{9D8B030D-6E8A-4147-A177-3AD203B41FA5}">
                      <a16:colId xmlns:a16="http://schemas.microsoft.com/office/drawing/2014/main" val="735303615"/>
                    </a:ext>
                  </a:extLst>
                </a:gridCol>
              </a:tblGrid>
              <a:tr h="401221">
                <a:tc>
                  <a:txBody>
                    <a:bodyPr/>
                    <a:lstStyle/>
                    <a:p>
                      <a:pPr algn="l" fontAlgn="b">
                        <a:buNone/>
                      </a:pPr>
                      <a:r>
                        <a:rPr lang="en-US" sz="1600" b="1" u="none" strike="noStrike" dirty="0" err="1">
                          <a:effectLst/>
                          <a:latin typeface="Aptos" panose="020B0004020202020204" pitchFamily="34" charset="0"/>
                        </a:rPr>
                        <a:t>Ηλικί</a:t>
                      </a:r>
                      <a:r>
                        <a:rPr lang="en-US" sz="1600" b="1" u="none" strike="noStrike" dirty="0">
                          <a:effectLst/>
                          <a:latin typeface="Aptos" panose="020B0004020202020204" pitchFamily="34" charset="0"/>
                        </a:rPr>
                        <a:t>α 16+</a:t>
                      </a:r>
                      <a:endParaRPr lang="en-US" sz="1600" b="1" i="0" u="none" strike="noStrike" dirty="0">
                        <a:solidFill>
                          <a:srgbClr val="000000"/>
                        </a:solidFill>
                        <a:effectLst/>
                        <a:latin typeface="Aptos" panose="020B0004020202020204" pitchFamily="34" charset="0"/>
                      </a:endParaRPr>
                    </a:p>
                  </a:txBody>
                  <a:tcPr marL="5443" marR="5443" marT="5443" marB="0" anchor="b"/>
                </a:tc>
                <a:tc>
                  <a:txBody>
                    <a:bodyPr/>
                    <a:lstStyle/>
                    <a:p>
                      <a:pPr algn="ctr" fontAlgn="b">
                        <a:buNone/>
                      </a:pPr>
                      <a:r>
                        <a:rPr lang="en-US" sz="1800" b="1" u="none" strike="noStrike" dirty="0">
                          <a:effectLst/>
                          <a:latin typeface="Aptos" panose="020B0004020202020204" pitchFamily="34" charset="0"/>
                        </a:rPr>
                        <a:t>ΚΥΠΡΟΣ</a:t>
                      </a:r>
                      <a:endParaRPr lang="en-US" sz="1800" b="1" i="0" u="none" strike="noStrike" dirty="0">
                        <a:solidFill>
                          <a:srgbClr val="000000"/>
                        </a:solidFill>
                        <a:effectLst/>
                        <a:latin typeface="Aptos" panose="020B0004020202020204" pitchFamily="34" charset="0"/>
                      </a:endParaRPr>
                    </a:p>
                  </a:txBody>
                  <a:tcPr marL="5443" marR="5443" marT="5443" marB="0" anchor="b"/>
                </a:tc>
                <a:tc>
                  <a:txBody>
                    <a:bodyPr/>
                    <a:lstStyle/>
                    <a:p>
                      <a:pPr algn="ctr" fontAlgn="b">
                        <a:buNone/>
                      </a:pPr>
                      <a:r>
                        <a:rPr lang="en-US" sz="1800" b="1" u="none" strike="noStrike" dirty="0">
                          <a:effectLst/>
                          <a:latin typeface="Aptos" panose="020B0004020202020204" pitchFamily="34" charset="0"/>
                        </a:rPr>
                        <a:t>Euro 27</a:t>
                      </a:r>
                      <a:endParaRPr lang="en-US" sz="1800" b="1" i="0" u="none" strike="noStrike" dirty="0">
                        <a:solidFill>
                          <a:srgbClr val="000000"/>
                        </a:solidFill>
                        <a:effectLst/>
                        <a:latin typeface="Aptos" panose="020B0004020202020204" pitchFamily="34" charset="0"/>
                      </a:endParaRPr>
                    </a:p>
                  </a:txBody>
                  <a:tcPr marL="5443" marR="5443" marT="5443" marB="0" anchor="b"/>
                </a:tc>
                <a:extLst>
                  <a:ext uri="{0D108BD9-81ED-4DB2-BD59-A6C34878D82A}">
                    <a16:rowId xmlns:a16="http://schemas.microsoft.com/office/drawing/2014/main" val="4068489469"/>
                  </a:ext>
                </a:extLst>
              </a:tr>
              <a:tr h="447976">
                <a:tc>
                  <a:txBody>
                    <a:bodyPr/>
                    <a:lstStyle/>
                    <a:p>
                      <a:pPr algn="l" fontAlgn="b">
                        <a:buNone/>
                      </a:pPr>
                      <a:r>
                        <a:rPr lang="en-US" sz="2000" u="none" strike="noStrike" dirty="0">
                          <a:effectLst/>
                          <a:latin typeface="Aptos" panose="020B0004020202020204" pitchFamily="34" charset="0"/>
                        </a:rPr>
                        <a:t>NONE</a:t>
                      </a:r>
                      <a:endParaRPr lang="en-US" sz="2000" b="0" i="0" u="none" strike="noStrike" dirty="0">
                        <a:solidFill>
                          <a:srgbClr val="000000"/>
                        </a:solidFill>
                        <a:effectLst/>
                        <a:latin typeface="Aptos" panose="020B0004020202020204" pitchFamily="34" charset="0"/>
                      </a:endParaRPr>
                    </a:p>
                  </a:txBody>
                  <a:tcPr marL="5443" marR="5443" marT="5443" marB="0" anchor="b"/>
                </a:tc>
                <a:tc>
                  <a:txBody>
                    <a:bodyPr/>
                    <a:lstStyle/>
                    <a:p>
                      <a:pPr algn="ctr" fontAlgn="b">
                        <a:buNone/>
                      </a:pPr>
                      <a:r>
                        <a:rPr lang="en-US" sz="2000" u="none" strike="noStrike">
                          <a:effectLst/>
                          <a:latin typeface="Aptos" panose="020B0004020202020204" pitchFamily="34" charset="0"/>
                        </a:rPr>
                        <a:t>12.80%</a:t>
                      </a:r>
                      <a:endParaRPr lang="en-US" sz="2000" b="0" i="0" u="none" strike="noStrike">
                        <a:solidFill>
                          <a:srgbClr val="000000"/>
                        </a:solidFill>
                        <a:effectLst/>
                        <a:latin typeface="Aptos" panose="020B0004020202020204" pitchFamily="34" charset="0"/>
                      </a:endParaRPr>
                    </a:p>
                  </a:txBody>
                  <a:tcPr marL="5443" marR="5443" marT="5443" marB="0" anchor="b"/>
                </a:tc>
                <a:tc>
                  <a:txBody>
                    <a:bodyPr/>
                    <a:lstStyle/>
                    <a:p>
                      <a:pPr algn="ctr" fontAlgn="b">
                        <a:buNone/>
                      </a:pPr>
                      <a:r>
                        <a:rPr lang="en-US" sz="2000" u="none" strike="noStrike" dirty="0">
                          <a:effectLst/>
                          <a:latin typeface="Aptos" panose="020B0004020202020204" pitchFamily="34" charset="0"/>
                        </a:rPr>
                        <a:t>17.70%</a:t>
                      </a:r>
                      <a:endParaRPr lang="en-US" sz="2000" b="0" i="0" u="none" strike="noStrike" dirty="0">
                        <a:solidFill>
                          <a:srgbClr val="000000"/>
                        </a:solidFill>
                        <a:effectLst/>
                        <a:latin typeface="Aptos" panose="020B0004020202020204" pitchFamily="34" charset="0"/>
                      </a:endParaRPr>
                    </a:p>
                  </a:txBody>
                  <a:tcPr marL="5443" marR="5443" marT="5443" marB="0" anchor="b"/>
                </a:tc>
                <a:extLst>
                  <a:ext uri="{0D108BD9-81ED-4DB2-BD59-A6C34878D82A}">
                    <a16:rowId xmlns:a16="http://schemas.microsoft.com/office/drawing/2014/main" val="4074152445"/>
                  </a:ext>
                </a:extLst>
              </a:tr>
              <a:tr h="447976">
                <a:tc>
                  <a:txBody>
                    <a:bodyPr/>
                    <a:lstStyle/>
                    <a:p>
                      <a:pPr algn="l" fontAlgn="b">
                        <a:buNone/>
                      </a:pPr>
                      <a:r>
                        <a:rPr lang="en-US" sz="2000" u="none" strike="noStrike" dirty="0">
                          <a:effectLst/>
                          <a:latin typeface="Aptos" panose="020B0004020202020204" pitchFamily="34" charset="0"/>
                        </a:rPr>
                        <a:t>SOME </a:t>
                      </a:r>
                      <a:endParaRPr lang="en-US" sz="2000" b="0" i="0" u="none" strike="noStrike" dirty="0">
                        <a:solidFill>
                          <a:srgbClr val="000000"/>
                        </a:solidFill>
                        <a:effectLst/>
                        <a:latin typeface="Aptos" panose="020B0004020202020204" pitchFamily="34" charset="0"/>
                      </a:endParaRPr>
                    </a:p>
                  </a:txBody>
                  <a:tcPr marL="5443" marR="5443" marT="5443" marB="0" anchor="b"/>
                </a:tc>
                <a:tc>
                  <a:txBody>
                    <a:bodyPr/>
                    <a:lstStyle/>
                    <a:p>
                      <a:pPr algn="ctr" fontAlgn="b">
                        <a:buNone/>
                      </a:pPr>
                      <a:r>
                        <a:rPr lang="en-US" sz="2000" u="none" strike="noStrike" dirty="0">
                          <a:effectLst/>
                          <a:latin typeface="Aptos" panose="020B0004020202020204" pitchFamily="34" charset="0"/>
                        </a:rPr>
                        <a:t>28.10%</a:t>
                      </a:r>
                      <a:endParaRPr lang="en-US" sz="2000" b="0" i="0" u="none" strike="noStrike" dirty="0">
                        <a:solidFill>
                          <a:srgbClr val="000000"/>
                        </a:solidFill>
                        <a:effectLst/>
                        <a:latin typeface="Aptos" panose="020B0004020202020204" pitchFamily="34" charset="0"/>
                      </a:endParaRPr>
                    </a:p>
                  </a:txBody>
                  <a:tcPr marL="5443" marR="5443" marT="5443" marB="0" anchor="b"/>
                </a:tc>
                <a:tc>
                  <a:txBody>
                    <a:bodyPr/>
                    <a:lstStyle/>
                    <a:p>
                      <a:pPr algn="ctr" fontAlgn="b">
                        <a:buNone/>
                      </a:pPr>
                      <a:r>
                        <a:rPr lang="en-US" sz="2000" u="none" strike="noStrike" dirty="0">
                          <a:effectLst/>
                          <a:latin typeface="Aptos" panose="020B0004020202020204" pitchFamily="34" charset="0"/>
                        </a:rPr>
                        <a:t>25.70%</a:t>
                      </a:r>
                      <a:endParaRPr lang="en-US" sz="2000" b="0" i="0" u="none" strike="noStrike" dirty="0">
                        <a:solidFill>
                          <a:srgbClr val="000000"/>
                        </a:solidFill>
                        <a:effectLst/>
                        <a:latin typeface="Aptos" panose="020B0004020202020204" pitchFamily="34" charset="0"/>
                      </a:endParaRPr>
                    </a:p>
                  </a:txBody>
                  <a:tcPr marL="5443" marR="5443" marT="5443" marB="0" anchor="b"/>
                </a:tc>
                <a:extLst>
                  <a:ext uri="{0D108BD9-81ED-4DB2-BD59-A6C34878D82A}">
                    <a16:rowId xmlns:a16="http://schemas.microsoft.com/office/drawing/2014/main" val="1562047123"/>
                  </a:ext>
                </a:extLst>
              </a:tr>
              <a:tr h="447976">
                <a:tc>
                  <a:txBody>
                    <a:bodyPr/>
                    <a:lstStyle/>
                    <a:p>
                      <a:pPr algn="l" fontAlgn="b">
                        <a:buNone/>
                      </a:pPr>
                      <a:r>
                        <a:rPr lang="en-US" sz="2000" u="none" strike="noStrike" dirty="0">
                          <a:effectLst/>
                          <a:latin typeface="Aptos" panose="020B0004020202020204" pitchFamily="34" charset="0"/>
                        </a:rPr>
                        <a:t>SEVERE</a:t>
                      </a:r>
                      <a:endParaRPr lang="en-US" sz="2000" b="0" i="0" u="none" strike="noStrike" dirty="0">
                        <a:solidFill>
                          <a:srgbClr val="000000"/>
                        </a:solidFill>
                        <a:effectLst/>
                        <a:latin typeface="Aptos" panose="020B0004020202020204" pitchFamily="34" charset="0"/>
                      </a:endParaRPr>
                    </a:p>
                  </a:txBody>
                  <a:tcPr marL="5443" marR="5443" marT="5443" marB="0" anchor="b"/>
                </a:tc>
                <a:tc>
                  <a:txBody>
                    <a:bodyPr/>
                    <a:lstStyle/>
                    <a:p>
                      <a:pPr algn="ctr" fontAlgn="b">
                        <a:buNone/>
                      </a:pPr>
                      <a:r>
                        <a:rPr lang="en-US" sz="2000" u="none" strike="noStrike" dirty="0">
                          <a:effectLst/>
                          <a:latin typeface="Aptos" panose="020B0004020202020204" pitchFamily="34" charset="0"/>
                        </a:rPr>
                        <a:t>43.40%</a:t>
                      </a:r>
                      <a:endParaRPr lang="en-US" sz="2000" b="0" i="0" u="none" strike="noStrike" dirty="0">
                        <a:solidFill>
                          <a:srgbClr val="000000"/>
                        </a:solidFill>
                        <a:effectLst/>
                        <a:latin typeface="Aptos" panose="020B0004020202020204" pitchFamily="34" charset="0"/>
                      </a:endParaRPr>
                    </a:p>
                  </a:txBody>
                  <a:tcPr marL="5443" marR="5443" marT="5443" marB="0" anchor="b"/>
                </a:tc>
                <a:tc>
                  <a:txBody>
                    <a:bodyPr/>
                    <a:lstStyle/>
                    <a:p>
                      <a:pPr algn="ctr" fontAlgn="b">
                        <a:buNone/>
                      </a:pPr>
                      <a:r>
                        <a:rPr lang="en-US" sz="2000" u="none" strike="noStrike" dirty="0">
                          <a:effectLst/>
                          <a:latin typeface="Aptos" panose="020B0004020202020204" pitchFamily="34" charset="0"/>
                        </a:rPr>
                        <a:t>36.50%</a:t>
                      </a:r>
                      <a:endParaRPr lang="en-US" sz="2000" b="0" i="0" u="none" strike="noStrike" dirty="0">
                        <a:solidFill>
                          <a:srgbClr val="000000"/>
                        </a:solidFill>
                        <a:effectLst/>
                        <a:latin typeface="Aptos" panose="020B0004020202020204" pitchFamily="34" charset="0"/>
                      </a:endParaRPr>
                    </a:p>
                  </a:txBody>
                  <a:tcPr marL="5443" marR="5443" marT="5443" marB="0" anchor="b"/>
                </a:tc>
                <a:extLst>
                  <a:ext uri="{0D108BD9-81ED-4DB2-BD59-A6C34878D82A}">
                    <a16:rowId xmlns:a16="http://schemas.microsoft.com/office/drawing/2014/main" val="148217101"/>
                  </a:ext>
                </a:extLst>
              </a:tr>
            </a:tbl>
          </a:graphicData>
        </a:graphic>
      </p:graphicFrame>
      <p:sp>
        <p:nvSpPr>
          <p:cNvPr id="7" name="TextBox 6">
            <a:extLst>
              <a:ext uri="{FF2B5EF4-FFF2-40B4-BE49-F238E27FC236}">
                <a16:creationId xmlns:a16="http://schemas.microsoft.com/office/drawing/2014/main" id="{702E4FE3-9058-BFF4-74E0-89B602730E98}"/>
              </a:ext>
            </a:extLst>
          </p:cNvPr>
          <p:cNvSpPr txBox="1"/>
          <p:nvPr/>
        </p:nvSpPr>
        <p:spPr>
          <a:xfrm>
            <a:off x="6639905" y="2080532"/>
            <a:ext cx="4876164" cy="923330"/>
          </a:xfrm>
          <a:prstGeom prst="rect">
            <a:avLst/>
          </a:prstGeom>
          <a:noFill/>
        </p:spPr>
        <p:txBody>
          <a:bodyPr wrap="square">
            <a:spAutoFit/>
          </a:bodyPr>
          <a:lstStyle/>
          <a:p>
            <a:pPr algn="just" fontAlgn="ctr">
              <a:buNone/>
            </a:pPr>
            <a:r>
              <a:rPr lang="en-US" sz="1800" b="1" u="none" strike="noStrike" dirty="0" err="1">
                <a:effectLst/>
                <a:latin typeface="Aptos" panose="020B0004020202020204" pitchFamily="34" charset="0"/>
              </a:rPr>
              <a:t>Άτομ</a:t>
            </a:r>
            <a:r>
              <a:rPr lang="en-US" sz="1800" b="1" u="none" strike="noStrike" dirty="0">
                <a:effectLst/>
                <a:latin typeface="Aptos" panose="020B0004020202020204" pitchFamily="34" charset="0"/>
              </a:rPr>
              <a:t>α με αναπηρίες σε κίνδυνο φτώχιας και κοινωνικού αποκλεισμου ανάλογα με το επίπεδο αναπηρίας, Eurostat 2025</a:t>
            </a:r>
            <a:endParaRPr lang="en-US" sz="1800" b="1" i="0" u="none" strike="noStrike" dirty="0">
              <a:solidFill>
                <a:srgbClr val="262B38"/>
              </a:solidFill>
              <a:effectLst/>
              <a:latin typeface="Aptos" panose="020B0004020202020204" pitchFamily="34" charset="0"/>
            </a:endParaRPr>
          </a:p>
        </p:txBody>
      </p:sp>
      <p:sp>
        <p:nvSpPr>
          <p:cNvPr id="8" name="Title 1">
            <a:extLst>
              <a:ext uri="{FF2B5EF4-FFF2-40B4-BE49-F238E27FC236}">
                <a16:creationId xmlns:a16="http://schemas.microsoft.com/office/drawing/2014/main" id="{59F0D490-DBAA-45E4-0F84-72BC12971614}"/>
              </a:ext>
            </a:extLst>
          </p:cNvPr>
          <p:cNvSpPr txBox="1">
            <a:spLocks/>
          </p:cNvSpPr>
          <p:nvPr/>
        </p:nvSpPr>
        <p:spPr>
          <a:xfrm>
            <a:off x="1173480" y="705753"/>
            <a:ext cx="9875520" cy="11120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l-GR" sz="3600" dirty="0">
                <a:latin typeface="Bahnschrift" panose="020B0502040204020203" pitchFamily="34" charset="0"/>
              </a:rPr>
              <a:t>Τι μας λέει η </a:t>
            </a:r>
            <a:r>
              <a:rPr lang="en-US" sz="3600" dirty="0">
                <a:latin typeface="Bahnschrift" panose="020B0502040204020203" pitchFamily="34" charset="0"/>
              </a:rPr>
              <a:t>Eurostat</a:t>
            </a:r>
            <a:r>
              <a:rPr lang="el-GR" sz="3600" dirty="0">
                <a:latin typeface="Bahnschrift" panose="020B0502040204020203" pitchFamily="34" charset="0"/>
              </a:rPr>
              <a:t>;</a:t>
            </a:r>
            <a:endParaRPr lang="en-GB" sz="3600" dirty="0">
              <a:latin typeface="Bahnschrift" panose="020B0502040204020203" pitchFamily="34" charset="0"/>
            </a:endParaRPr>
          </a:p>
        </p:txBody>
      </p:sp>
    </p:spTree>
    <p:extLst>
      <p:ext uri="{BB962C8B-B14F-4D97-AF65-F5344CB8AC3E}">
        <p14:creationId xmlns:p14="http://schemas.microsoft.com/office/powerpoint/2010/main" val="3215981537"/>
      </p:ext>
    </p:extLst>
  </p:cSld>
  <p:clrMapOvr>
    <a:masterClrMapping/>
  </p:clrMapOvr>
  <p:transition spd="slow">
    <p:push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61D46-E7CC-47A1-2ED2-4436C3AA60CC}"/>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638C48C6-06C1-B7FB-BA95-872A40F2B7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5329" y="541635"/>
            <a:ext cx="3155696" cy="665455"/>
          </a:xfrm>
          <a:prstGeom prst="rect">
            <a:avLst/>
          </a:prstGeom>
        </p:spPr>
      </p:pic>
      <p:sp>
        <p:nvSpPr>
          <p:cNvPr id="3" name="Rectangle 1">
            <a:extLst>
              <a:ext uri="{FF2B5EF4-FFF2-40B4-BE49-F238E27FC236}">
                <a16:creationId xmlns:a16="http://schemas.microsoft.com/office/drawing/2014/main" id="{F20BED44-B2A5-A87D-2D49-39787A73F35B}"/>
              </a:ext>
            </a:extLst>
          </p:cNvPr>
          <p:cNvSpPr>
            <a:spLocks noChangeArrowheads="1"/>
          </p:cNvSpPr>
          <p:nvPr/>
        </p:nvSpPr>
        <p:spPr bwMode="auto">
          <a:xfrm>
            <a:off x="0" y="-184666"/>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pic>
        <p:nvPicPr>
          <p:cNvPr id="7" name="Content Placeholder 6">
            <a:extLst>
              <a:ext uri="{FF2B5EF4-FFF2-40B4-BE49-F238E27FC236}">
                <a16:creationId xmlns:a16="http://schemas.microsoft.com/office/drawing/2014/main" id="{78C5D1FF-4D05-A4A4-8C82-8A5570ADF902}"/>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73480" y="1981901"/>
            <a:ext cx="7672568" cy="2296199"/>
          </a:xfrm>
          <a:prstGeom prst="rect">
            <a:avLst/>
          </a:prstGeom>
        </p:spPr>
      </p:pic>
      <p:sp>
        <p:nvSpPr>
          <p:cNvPr id="8" name="TextBox 7">
            <a:extLst>
              <a:ext uri="{FF2B5EF4-FFF2-40B4-BE49-F238E27FC236}">
                <a16:creationId xmlns:a16="http://schemas.microsoft.com/office/drawing/2014/main" id="{875DB5CB-3B6F-896E-BC02-6B726CAFAB44}"/>
              </a:ext>
            </a:extLst>
          </p:cNvPr>
          <p:cNvSpPr txBox="1"/>
          <p:nvPr/>
        </p:nvSpPr>
        <p:spPr>
          <a:xfrm>
            <a:off x="9053382" y="2875376"/>
            <a:ext cx="1087200" cy="646331"/>
          </a:xfrm>
          <a:prstGeom prst="rect">
            <a:avLst/>
          </a:prstGeom>
          <a:noFill/>
        </p:spPr>
        <p:txBody>
          <a:bodyPr wrap="square" rtlCol="0">
            <a:spAutoFit/>
          </a:bodyPr>
          <a:lstStyle/>
          <a:p>
            <a:r>
              <a:rPr lang="en-US" i="1" dirty="0">
                <a:solidFill>
                  <a:schemeClr val="accent1"/>
                </a:solidFill>
                <a:latin typeface="Abadi" panose="020B0604020104020204" pitchFamily="34" charset="0"/>
              </a:rPr>
              <a:t>20 – 64</a:t>
            </a:r>
            <a:r>
              <a:rPr lang="el-GR" i="1" dirty="0">
                <a:solidFill>
                  <a:schemeClr val="accent1"/>
                </a:solidFill>
                <a:latin typeface="Abadi" panose="020B0604020104020204" pitchFamily="34" charset="0"/>
              </a:rPr>
              <a:t> χρόνων</a:t>
            </a:r>
            <a:endParaRPr lang="en-US" i="1" dirty="0">
              <a:solidFill>
                <a:schemeClr val="accent1"/>
              </a:solidFill>
              <a:latin typeface="Abadi" panose="020B0604020104020204" pitchFamily="34" charset="0"/>
            </a:endParaRPr>
          </a:p>
        </p:txBody>
      </p:sp>
      <p:pic>
        <p:nvPicPr>
          <p:cNvPr id="15" name="Picture 14">
            <a:extLst>
              <a:ext uri="{FF2B5EF4-FFF2-40B4-BE49-F238E27FC236}">
                <a16:creationId xmlns:a16="http://schemas.microsoft.com/office/drawing/2014/main" id="{738AF3D6-863F-C3F0-BDB5-B5CBF9748A7B}"/>
              </a:ext>
            </a:extLst>
          </p:cNvPr>
          <p:cNvPicPr>
            <a:picLocks noChangeAspect="1"/>
          </p:cNvPicPr>
          <p:nvPr/>
        </p:nvPicPr>
        <p:blipFill>
          <a:blip r:embed="rId5"/>
          <a:stretch>
            <a:fillRect/>
          </a:stretch>
        </p:blipFill>
        <p:spPr>
          <a:xfrm>
            <a:off x="5759082" y="4270449"/>
            <a:ext cx="4381500" cy="1881798"/>
          </a:xfrm>
          <a:prstGeom prst="rect">
            <a:avLst/>
          </a:prstGeom>
        </p:spPr>
      </p:pic>
      <p:sp>
        <p:nvSpPr>
          <p:cNvPr id="6" name="Title 1">
            <a:extLst>
              <a:ext uri="{FF2B5EF4-FFF2-40B4-BE49-F238E27FC236}">
                <a16:creationId xmlns:a16="http://schemas.microsoft.com/office/drawing/2014/main" id="{5831C26B-776B-EF65-BD21-97A12965FCB9}"/>
              </a:ext>
            </a:extLst>
          </p:cNvPr>
          <p:cNvSpPr txBox="1">
            <a:spLocks/>
          </p:cNvSpPr>
          <p:nvPr/>
        </p:nvSpPr>
        <p:spPr>
          <a:xfrm>
            <a:off x="1173480" y="705753"/>
            <a:ext cx="9875520" cy="11120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l-GR" sz="3600" dirty="0">
                <a:latin typeface="Bahnschrift" panose="020B0502040204020203" pitchFamily="34" charset="0"/>
              </a:rPr>
              <a:t>Τι μας λέει η </a:t>
            </a:r>
            <a:r>
              <a:rPr lang="en-US" sz="3600" dirty="0">
                <a:latin typeface="Bahnschrift" panose="020B0502040204020203" pitchFamily="34" charset="0"/>
              </a:rPr>
              <a:t>Eurostat</a:t>
            </a:r>
            <a:r>
              <a:rPr lang="el-GR" sz="3600" dirty="0">
                <a:latin typeface="Bahnschrift" panose="020B0502040204020203" pitchFamily="34" charset="0"/>
              </a:rPr>
              <a:t>;</a:t>
            </a:r>
            <a:endParaRPr lang="en-GB" sz="3600" dirty="0">
              <a:latin typeface="Bahnschrift" panose="020B0502040204020203" pitchFamily="34" charset="0"/>
            </a:endParaRPr>
          </a:p>
        </p:txBody>
      </p:sp>
      <p:pic>
        <p:nvPicPr>
          <p:cNvPr id="4" name="Picture 3">
            <a:extLst>
              <a:ext uri="{FF2B5EF4-FFF2-40B4-BE49-F238E27FC236}">
                <a16:creationId xmlns:a16="http://schemas.microsoft.com/office/drawing/2014/main" id="{CA7D6475-ED0C-1D9D-BB67-C7654FEDD832}"/>
              </a:ext>
            </a:extLst>
          </p:cNvPr>
          <p:cNvPicPr>
            <a:picLocks noChangeAspect="1"/>
          </p:cNvPicPr>
          <p:nvPr/>
        </p:nvPicPr>
        <p:blipFill>
          <a:blip r:embed="rId6"/>
          <a:stretch>
            <a:fillRect/>
          </a:stretch>
        </p:blipFill>
        <p:spPr>
          <a:xfrm>
            <a:off x="1173480" y="4537906"/>
            <a:ext cx="4153009" cy="1110372"/>
          </a:xfrm>
          <a:prstGeom prst="rect">
            <a:avLst/>
          </a:prstGeom>
        </p:spPr>
      </p:pic>
    </p:spTree>
    <p:extLst>
      <p:ext uri="{BB962C8B-B14F-4D97-AF65-F5344CB8AC3E}">
        <p14:creationId xmlns:p14="http://schemas.microsoft.com/office/powerpoint/2010/main" val="2169983469"/>
      </p:ext>
    </p:extLst>
  </p:cSld>
  <p:clrMapOvr>
    <a:masterClrMapping/>
  </p:clrMapOvr>
  <p:transition spd="slow">
    <p:push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AD570-99B5-592F-A013-72693CB25F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CB886B-34CD-4607-34F9-C563D12A0EC8}"/>
              </a:ext>
            </a:extLst>
          </p:cNvPr>
          <p:cNvSpPr>
            <a:spLocks noGrp="1"/>
          </p:cNvSpPr>
          <p:nvPr>
            <p:ph type="title"/>
          </p:nvPr>
        </p:nvSpPr>
        <p:spPr>
          <a:xfrm>
            <a:off x="1143000" y="1074818"/>
            <a:ext cx="9875520" cy="1356360"/>
          </a:xfrm>
        </p:spPr>
        <p:txBody>
          <a:bodyPr vert="horz" lIns="91440" tIns="45720" rIns="91440" bIns="45720" rtlCol="0" anchor="ctr">
            <a:normAutofit/>
          </a:bodyPr>
          <a:lstStyle/>
          <a:p>
            <a:r>
              <a:rPr lang="el-GR" sz="3600" dirty="0">
                <a:latin typeface="Bahnschrift" panose="020B0502040204020203" pitchFamily="34" charset="0"/>
              </a:rPr>
              <a:t>Οι προτάσεις της ΟΠΑΚ</a:t>
            </a:r>
            <a:endParaRPr lang="en-GB" sz="3600" dirty="0">
              <a:latin typeface="Bahnschrift" panose="020B0502040204020203" pitchFamily="34" charset="0"/>
            </a:endParaRPr>
          </a:p>
        </p:txBody>
      </p:sp>
      <p:sp>
        <p:nvSpPr>
          <p:cNvPr id="6" name="Content Placeholder 5">
            <a:extLst>
              <a:ext uri="{FF2B5EF4-FFF2-40B4-BE49-F238E27FC236}">
                <a16:creationId xmlns:a16="http://schemas.microsoft.com/office/drawing/2014/main" id="{D232A786-E4AB-A452-4462-B29C293F6AD0}"/>
              </a:ext>
            </a:extLst>
          </p:cNvPr>
          <p:cNvSpPr>
            <a:spLocks noGrp="1"/>
          </p:cNvSpPr>
          <p:nvPr>
            <p:ph idx="1"/>
          </p:nvPr>
        </p:nvSpPr>
        <p:spPr>
          <a:xfrm>
            <a:off x="1143000" y="2522618"/>
            <a:ext cx="10688025" cy="2385396"/>
          </a:xfrm>
        </p:spPr>
        <p:txBody>
          <a:bodyPr vert="horz" lIns="91440" tIns="45720" rIns="91440" bIns="45720" rtlCol="0">
            <a:normAutofit/>
          </a:bodyPr>
          <a:lstStyle/>
          <a:p>
            <a:r>
              <a:rPr lang="el-GR" sz="2000" dirty="0">
                <a:solidFill>
                  <a:schemeClr val="tx1">
                    <a:lumMod val="85000"/>
                    <a:lumOff val="15000"/>
                  </a:schemeClr>
                </a:solidFill>
                <a:latin typeface="Aptos" panose="020B0004020202020204" pitchFamily="34" charset="0"/>
              </a:rPr>
              <a:t>Αύξηση τουλάχιστον 30% σε όλα τα επιδόματα Β.Κ.Α.</a:t>
            </a:r>
          </a:p>
          <a:p>
            <a:r>
              <a:rPr lang="el-GR" sz="2000" dirty="0">
                <a:solidFill>
                  <a:schemeClr val="tx1">
                    <a:lumMod val="85000"/>
                    <a:lumOff val="15000"/>
                  </a:schemeClr>
                </a:solidFill>
                <a:latin typeface="Aptos" panose="020B0004020202020204" pitchFamily="34" charset="0"/>
              </a:rPr>
              <a:t>Αύξηση του επιδόματος διακίνησης</a:t>
            </a:r>
            <a:r>
              <a:rPr lang="en-US" sz="2000" dirty="0">
                <a:solidFill>
                  <a:schemeClr val="tx1">
                    <a:lumMod val="85000"/>
                    <a:lumOff val="15000"/>
                  </a:schemeClr>
                </a:solidFill>
                <a:latin typeface="Aptos" panose="020B0004020202020204" pitchFamily="34" charset="0"/>
              </a:rPr>
              <a:t> </a:t>
            </a:r>
            <a:r>
              <a:rPr lang="el-GR" sz="2000" dirty="0">
                <a:solidFill>
                  <a:schemeClr val="tx1">
                    <a:lumMod val="85000"/>
                    <a:lumOff val="15000"/>
                  </a:schemeClr>
                </a:solidFill>
                <a:latin typeface="Aptos" panose="020B0004020202020204" pitchFamily="34" charset="0"/>
              </a:rPr>
              <a:t>και επέκταση σε όλα τα παραπληγικά άτομα</a:t>
            </a:r>
          </a:p>
          <a:p>
            <a:pPr lvl="1"/>
            <a:r>
              <a:rPr lang="el-GR" sz="1800" dirty="0">
                <a:solidFill>
                  <a:schemeClr val="tx1">
                    <a:lumMod val="85000"/>
                    <a:lumOff val="15000"/>
                  </a:schemeClr>
                </a:solidFill>
                <a:latin typeface="Aptos" panose="020B0004020202020204" pitchFamily="34" charset="0"/>
              </a:rPr>
              <a:t>Τερματισμός των υφιστάμενων διακρίσεων</a:t>
            </a:r>
          </a:p>
          <a:p>
            <a:r>
              <a:rPr lang="el-GR" sz="2000" dirty="0">
                <a:solidFill>
                  <a:schemeClr val="tx1">
                    <a:lumMod val="85000"/>
                    <a:lumOff val="15000"/>
                  </a:schemeClr>
                </a:solidFill>
                <a:latin typeface="Aptos" panose="020B0004020202020204" pitchFamily="34" charset="0"/>
              </a:rPr>
              <a:t>Σημαντική αύξηση της οικονομικής βοήθειας για την αγορά αυτοκινήτου </a:t>
            </a:r>
          </a:p>
          <a:p>
            <a:pPr lvl="1"/>
            <a:r>
              <a:rPr lang="el-GR" sz="1800" dirty="0">
                <a:solidFill>
                  <a:schemeClr val="tx1">
                    <a:lumMod val="85000"/>
                    <a:lumOff val="15000"/>
                  </a:schemeClr>
                </a:solidFill>
                <a:latin typeface="Aptos" panose="020B0004020202020204" pitchFamily="34" charset="0"/>
              </a:rPr>
              <a:t>(συνολική δαπάνη το 2024 €1.5εκ.)</a:t>
            </a:r>
          </a:p>
        </p:txBody>
      </p:sp>
      <p:pic>
        <p:nvPicPr>
          <p:cNvPr id="9" name="Picture 8">
            <a:extLst>
              <a:ext uri="{FF2B5EF4-FFF2-40B4-BE49-F238E27FC236}">
                <a16:creationId xmlns:a16="http://schemas.microsoft.com/office/drawing/2014/main" id="{FBB162CF-71A3-52E5-A7BD-AE481E71D4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5329" y="541635"/>
            <a:ext cx="3155696" cy="665455"/>
          </a:xfrm>
          <a:prstGeom prst="rect">
            <a:avLst/>
          </a:prstGeom>
        </p:spPr>
      </p:pic>
      <p:sp>
        <p:nvSpPr>
          <p:cNvPr id="3" name="Rectangle 1">
            <a:extLst>
              <a:ext uri="{FF2B5EF4-FFF2-40B4-BE49-F238E27FC236}">
                <a16:creationId xmlns:a16="http://schemas.microsoft.com/office/drawing/2014/main" id="{7BB651DE-57F9-8B6F-2DB2-682957584C4F}"/>
              </a:ext>
            </a:extLst>
          </p:cNvPr>
          <p:cNvSpPr>
            <a:spLocks noChangeArrowheads="1"/>
          </p:cNvSpPr>
          <p:nvPr/>
        </p:nvSpPr>
        <p:spPr bwMode="auto">
          <a:xfrm>
            <a:off x="0" y="-184666"/>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1955011189"/>
      </p:ext>
    </p:extLst>
  </p:cSld>
  <p:clrMapOvr>
    <a:masterClrMapping/>
  </p:clrMapOvr>
  <p:transition spd="slow">
    <p:push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2F94F-080B-6F43-A02F-999B6EDF0E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B69DBF-107B-9DDE-BAFD-550429CB3147}"/>
              </a:ext>
            </a:extLst>
          </p:cNvPr>
          <p:cNvSpPr>
            <a:spLocks noGrp="1"/>
          </p:cNvSpPr>
          <p:nvPr>
            <p:ph type="title"/>
          </p:nvPr>
        </p:nvSpPr>
        <p:spPr>
          <a:xfrm>
            <a:off x="1143000" y="1415667"/>
            <a:ext cx="9875520" cy="1112703"/>
          </a:xfrm>
        </p:spPr>
        <p:txBody>
          <a:bodyPr vert="horz" lIns="91440" tIns="45720" rIns="91440" bIns="45720" rtlCol="0" anchor="ctr">
            <a:normAutofit fontScale="90000"/>
          </a:bodyPr>
          <a:lstStyle/>
          <a:p>
            <a:r>
              <a:rPr lang="en-GB" sz="4000" dirty="0">
                <a:latin typeface="Bahnschrift" panose="020B0502040204020203" pitchFamily="34" charset="0"/>
              </a:rPr>
              <a:t>Η </a:t>
            </a:r>
            <a:r>
              <a:rPr lang="en-GB" sz="4000" dirty="0" err="1">
                <a:latin typeface="Bahnschrift" panose="020B0502040204020203" pitchFamily="34" charset="0"/>
              </a:rPr>
              <a:t>κοινωνική</a:t>
            </a:r>
            <a:r>
              <a:rPr lang="en-GB" sz="4000" dirty="0">
                <a:latin typeface="Bahnschrift" panose="020B0502040204020203" pitchFamily="34" charset="0"/>
              </a:rPr>
              <a:t> π</a:t>
            </a:r>
            <a:r>
              <a:rPr lang="en-GB" sz="4000" dirty="0" err="1">
                <a:latin typeface="Bahnschrift" panose="020B0502040204020203" pitchFamily="34" charset="0"/>
              </a:rPr>
              <a:t>ρόνοι</a:t>
            </a:r>
            <a:r>
              <a:rPr lang="en-GB" sz="4000" dirty="0">
                <a:latin typeface="Bahnschrift" panose="020B0502040204020203" pitchFamily="34" charset="0"/>
              </a:rPr>
              <a:t>α χρειάζεται πράξεις</a:t>
            </a:r>
            <a:br>
              <a:rPr lang="el-GR" sz="4000" dirty="0">
                <a:latin typeface="Bahnschrift" panose="020B0502040204020203" pitchFamily="34" charset="0"/>
              </a:rPr>
            </a:br>
            <a:r>
              <a:rPr lang="el-GR" sz="4000" dirty="0">
                <a:latin typeface="Bahnschrift" panose="020B0502040204020203" pitchFamily="34" charset="0"/>
              </a:rPr>
              <a:t>&amp; υπευθυνότητα</a:t>
            </a:r>
            <a:endParaRPr lang="en-GB" sz="4000" dirty="0">
              <a:latin typeface="Bahnschrift" panose="020B0502040204020203" pitchFamily="34" charset="0"/>
            </a:endParaRPr>
          </a:p>
        </p:txBody>
      </p:sp>
      <p:sp>
        <p:nvSpPr>
          <p:cNvPr id="6" name="Content Placeholder 5">
            <a:extLst>
              <a:ext uri="{FF2B5EF4-FFF2-40B4-BE49-F238E27FC236}">
                <a16:creationId xmlns:a16="http://schemas.microsoft.com/office/drawing/2014/main" id="{64610DAE-13F2-37D3-6E78-5860EFC18F1B}"/>
              </a:ext>
            </a:extLst>
          </p:cNvPr>
          <p:cNvSpPr>
            <a:spLocks noGrp="1"/>
          </p:cNvSpPr>
          <p:nvPr>
            <p:ph idx="1"/>
          </p:nvPr>
        </p:nvSpPr>
        <p:spPr>
          <a:xfrm>
            <a:off x="1143000" y="2919470"/>
            <a:ext cx="10429567" cy="3641748"/>
          </a:xfrm>
        </p:spPr>
        <p:txBody>
          <a:bodyPr vert="horz" lIns="91440" tIns="45720" rIns="91440" bIns="45720" rtlCol="0">
            <a:normAutofit/>
          </a:bodyPr>
          <a:lstStyle/>
          <a:p>
            <a:pPr algn="just"/>
            <a:r>
              <a:rPr lang="el-GR" sz="2000" b="1" dirty="0">
                <a:solidFill>
                  <a:schemeClr val="tx1">
                    <a:lumMod val="85000"/>
                    <a:lumOff val="15000"/>
                  </a:schemeClr>
                </a:solidFill>
                <a:latin typeface="Aptos" panose="020B0004020202020204" pitchFamily="34" charset="0"/>
              </a:rPr>
              <a:t>Τροποποίηση του ΕΕΕ</a:t>
            </a:r>
            <a:r>
              <a:rPr lang="el-GR" sz="2000" dirty="0">
                <a:solidFill>
                  <a:schemeClr val="tx1">
                    <a:lumMod val="85000"/>
                    <a:lumOff val="15000"/>
                  </a:schemeClr>
                </a:solidFill>
                <a:latin typeface="Aptos" panose="020B0004020202020204" pitchFamily="34" charset="0"/>
              </a:rPr>
              <a:t>, ώστε να σταματήσει η άδικη </a:t>
            </a:r>
            <a:r>
              <a:rPr lang="el-GR" sz="2000" dirty="0" err="1">
                <a:solidFill>
                  <a:schemeClr val="tx1">
                    <a:lumMod val="85000"/>
                    <a:lumOff val="15000"/>
                  </a:schemeClr>
                </a:solidFill>
                <a:latin typeface="Aptos" panose="020B0004020202020204" pitchFamily="34" charset="0"/>
              </a:rPr>
              <a:t>συνυπολόγηση</a:t>
            </a:r>
            <a:r>
              <a:rPr lang="el-GR" sz="2000" dirty="0">
                <a:solidFill>
                  <a:schemeClr val="tx1">
                    <a:lumMod val="85000"/>
                    <a:lumOff val="15000"/>
                  </a:schemeClr>
                </a:solidFill>
                <a:latin typeface="Aptos" panose="020B0004020202020204" pitchFamily="34" charset="0"/>
              </a:rPr>
              <a:t> χαμηλών οικογενειακών εισοδημάτων </a:t>
            </a:r>
          </a:p>
          <a:p>
            <a:pPr algn="just"/>
            <a:r>
              <a:rPr lang="el-GR" sz="2000" dirty="0">
                <a:solidFill>
                  <a:schemeClr val="tx1">
                    <a:lumMod val="85000"/>
                    <a:lumOff val="15000"/>
                  </a:schemeClr>
                </a:solidFill>
                <a:latin typeface="Aptos" panose="020B0004020202020204" pitchFamily="34" charset="0"/>
              </a:rPr>
              <a:t>Ένα κοινωνικό κράτος που να στηρίζει την ανεξάρτητη διαβίωση των πολιτών της και να </a:t>
            </a:r>
            <a:r>
              <a:rPr lang="el-GR" sz="2000" b="1" dirty="0">
                <a:solidFill>
                  <a:schemeClr val="tx1">
                    <a:lumMod val="85000"/>
                    <a:lumOff val="15000"/>
                  </a:schemeClr>
                </a:solidFill>
                <a:latin typeface="Aptos" panose="020B0004020202020204" pitchFamily="34" charset="0"/>
              </a:rPr>
              <a:t>εφαρμόζει υπεύθυνη κρατική κοινωνική πολιτική </a:t>
            </a:r>
            <a:r>
              <a:rPr lang="el-GR" sz="2000" dirty="0">
                <a:solidFill>
                  <a:schemeClr val="tx1">
                    <a:lumMod val="85000"/>
                    <a:lumOff val="15000"/>
                  </a:schemeClr>
                </a:solidFill>
                <a:latin typeface="Aptos" panose="020B0004020202020204" pitchFamily="34" charset="0"/>
              </a:rPr>
              <a:t>με τη διάθεση επαρκών οικονομικών πόρων</a:t>
            </a:r>
          </a:p>
          <a:p>
            <a:pPr algn="just"/>
            <a:r>
              <a:rPr lang="el-GR" sz="2000" b="1" dirty="0">
                <a:solidFill>
                  <a:schemeClr val="tx1">
                    <a:lumMod val="85000"/>
                    <a:lumOff val="15000"/>
                  </a:schemeClr>
                </a:solidFill>
                <a:latin typeface="Aptos" panose="020B0004020202020204" pitchFamily="34" charset="0"/>
              </a:rPr>
              <a:t>Αξιοπρέπεια, αυτονομία και ίσες ευκαιρίες </a:t>
            </a:r>
            <a:r>
              <a:rPr lang="el-GR" sz="2000" dirty="0">
                <a:solidFill>
                  <a:schemeClr val="tx1">
                    <a:lumMod val="85000"/>
                    <a:lumOff val="15000"/>
                  </a:schemeClr>
                </a:solidFill>
                <a:latin typeface="Aptos" panose="020B0004020202020204" pitchFamily="34" charset="0"/>
              </a:rPr>
              <a:t>για τα άτομα με βαριές κινητικές αναπηρίες</a:t>
            </a:r>
          </a:p>
          <a:p>
            <a:pPr algn="just"/>
            <a:r>
              <a:rPr lang="el-GR" sz="2000" dirty="0">
                <a:solidFill>
                  <a:schemeClr val="tx1">
                    <a:lumMod val="85000"/>
                    <a:lumOff val="15000"/>
                  </a:schemeClr>
                </a:solidFill>
                <a:latin typeface="Aptos" panose="020B0004020202020204" pitchFamily="34" charset="0"/>
              </a:rPr>
              <a:t>Το κράτος έχει υποχρέωση να εφαρμόζει την Πολιτική «τίποτα για εμάς χωρίς εμάς» και όχι να σχεδιάζει πολιτικές για άτομα με αναπηρίες πίσω από κλειστές πόρτες</a:t>
            </a:r>
          </a:p>
        </p:txBody>
      </p:sp>
      <p:pic>
        <p:nvPicPr>
          <p:cNvPr id="9" name="Picture 8">
            <a:extLst>
              <a:ext uri="{FF2B5EF4-FFF2-40B4-BE49-F238E27FC236}">
                <a16:creationId xmlns:a16="http://schemas.microsoft.com/office/drawing/2014/main" id="{3C8223C1-023D-6487-3FE1-577DCCD9CF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5329" y="541635"/>
            <a:ext cx="3155696" cy="665455"/>
          </a:xfrm>
          <a:prstGeom prst="rect">
            <a:avLst/>
          </a:prstGeom>
        </p:spPr>
      </p:pic>
      <p:sp>
        <p:nvSpPr>
          <p:cNvPr id="3" name="Rectangle 1">
            <a:extLst>
              <a:ext uri="{FF2B5EF4-FFF2-40B4-BE49-F238E27FC236}">
                <a16:creationId xmlns:a16="http://schemas.microsoft.com/office/drawing/2014/main" id="{3A415B0B-1ED4-6DD7-11D2-8C8A782F18B2}"/>
              </a:ext>
            </a:extLst>
          </p:cNvPr>
          <p:cNvSpPr>
            <a:spLocks noChangeArrowheads="1"/>
          </p:cNvSpPr>
          <p:nvPr/>
        </p:nvSpPr>
        <p:spPr bwMode="auto">
          <a:xfrm>
            <a:off x="0" y="-184666"/>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2125672351"/>
      </p:ext>
    </p:extLst>
  </p:cSld>
  <p:clrMapOvr>
    <a:masterClrMapping/>
  </p:clrMapOvr>
  <p:transition spd="slow">
    <p:push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51BBE-6160-3579-7C66-BCA2B8CDA7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84C97B-7A80-1C6A-D0DD-8242DFDCBE8A}"/>
              </a:ext>
            </a:extLst>
          </p:cNvPr>
          <p:cNvSpPr>
            <a:spLocks noGrp="1"/>
          </p:cNvSpPr>
          <p:nvPr>
            <p:ph type="title"/>
          </p:nvPr>
        </p:nvSpPr>
        <p:spPr>
          <a:xfrm>
            <a:off x="1143000" y="1415667"/>
            <a:ext cx="9875520" cy="1112703"/>
          </a:xfrm>
        </p:spPr>
        <p:txBody>
          <a:bodyPr vert="horz" lIns="91440" tIns="45720" rIns="91440" bIns="45720" rtlCol="0" anchor="ctr">
            <a:normAutofit/>
          </a:bodyPr>
          <a:lstStyle/>
          <a:p>
            <a:pPr algn="ctr"/>
            <a:r>
              <a:rPr lang="el-GR" sz="7200" dirty="0">
                <a:latin typeface="Bahnschrift" panose="020B0502040204020203" pitchFamily="34" charset="0"/>
              </a:rPr>
              <a:t>Σας ευχαριστούμε!</a:t>
            </a:r>
            <a:endParaRPr lang="en-GB" sz="7200" dirty="0">
              <a:latin typeface="Bahnschrift" panose="020B0502040204020203" pitchFamily="34" charset="0"/>
            </a:endParaRPr>
          </a:p>
        </p:txBody>
      </p:sp>
      <p:pic>
        <p:nvPicPr>
          <p:cNvPr id="9" name="Picture 8">
            <a:extLst>
              <a:ext uri="{FF2B5EF4-FFF2-40B4-BE49-F238E27FC236}">
                <a16:creationId xmlns:a16="http://schemas.microsoft.com/office/drawing/2014/main" id="{F4177A4F-3E8A-01E5-0C7E-57200520CC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7690" y="3026824"/>
            <a:ext cx="5276619" cy="1112703"/>
          </a:xfrm>
          <a:prstGeom prst="rect">
            <a:avLst/>
          </a:prstGeom>
        </p:spPr>
      </p:pic>
      <p:sp>
        <p:nvSpPr>
          <p:cNvPr id="3" name="Rectangle 1">
            <a:extLst>
              <a:ext uri="{FF2B5EF4-FFF2-40B4-BE49-F238E27FC236}">
                <a16:creationId xmlns:a16="http://schemas.microsoft.com/office/drawing/2014/main" id="{481DC975-BC9D-8031-4AD0-56553AE35FFA}"/>
              </a:ext>
            </a:extLst>
          </p:cNvPr>
          <p:cNvSpPr>
            <a:spLocks noChangeArrowheads="1"/>
          </p:cNvSpPr>
          <p:nvPr/>
        </p:nvSpPr>
        <p:spPr bwMode="auto">
          <a:xfrm>
            <a:off x="0" y="-184666"/>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sp>
        <p:nvSpPr>
          <p:cNvPr id="4" name="TextBox 3">
            <a:extLst>
              <a:ext uri="{FF2B5EF4-FFF2-40B4-BE49-F238E27FC236}">
                <a16:creationId xmlns:a16="http://schemas.microsoft.com/office/drawing/2014/main" id="{3F2CAB00-E076-6385-1F9D-B30225937484}"/>
              </a:ext>
            </a:extLst>
          </p:cNvPr>
          <p:cNvSpPr txBox="1"/>
          <p:nvPr/>
        </p:nvSpPr>
        <p:spPr>
          <a:xfrm>
            <a:off x="4812336" y="5967350"/>
            <a:ext cx="2536848" cy="461665"/>
          </a:xfrm>
          <a:prstGeom prst="rect">
            <a:avLst/>
          </a:prstGeom>
          <a:noFill/>
        </p:spPr>
        <p:txBody>
          <a:bodyPr wrap="none" rtlCol="0">
            <a:spAutoFit/>
          </a:bodyPr>
          <a:lstStyle/>
          <a:p>
            <a:r>
              <a:rPr lang="en-US" sz="2400" b="1" dirty="0"/>
              <a:t>www.opak.org.cy</a:t>
            </a:r>
          </a:p>
        </p:txBody>
      </p:sp>
    </p:spTree>
    <p:extLst>
      <p:ext uri="{BB962C8B-B14F-4D97-AF65-F5344CB8AC3E}">
        <p14:creationId xmlns:p14="http://schemas.microsoft.com/office/powerpoint/2010/main" val="1755380911"/>
      </p:ext>
    </p:extLst>
  </p:cSld>
  <p:clrMapOvr>
    <a:masterClrMapping/>
  </p:clrMapOvr>
  <p:transition spd="slow">
    <p:push dir="d"/>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5984F-97B6-5798-3136-BD8FBB97E619}"/>
              </a:ext>
            </a:extLst>
          </p:cNvPr>
          <p:cNvSpPr>
            <a:spLocks noGrp="1"/>
          </p:cNvSpPr>
          <p:nvPr>
            <p:ph type="title"/>
          </p:nvPr>
        </p:nvSpPr>
        <p:spPr>
          <a:xfrm>
            <a:off x="1143000" y="1074818"/>
            <a:ext cx="9875520" cy="1356360"/>
          </a:xfrm>
        </p:spPr>
        <p:txBody>
          <a:bodyPr>
            <a:normAutofit/>
          </a:bodyPr>
          <a:lstStyle/>
          <a:p>
            <a:r>
              <a:rPr lang="el-GR" sz="3600" dirty="0">
                <a:latin typeface="Bahnschrift" panose="020B0502040204020203" pitchFamily="34" charset="0"/>
              </a:rPr>
              <a:t>Γιατί βρισκόμαστε σήμερα εδώ</a:t>
            </a:r>
            <a:endParaRPr lang="en-GB" sz="3600" dirty="0">
              <a:latin typeface="Bahnschrift" panose="020B0502040204020203" pitchFamily="34" charset="0"/>
            </a:endParaRPr>
          </a:p>
        </p:txBody>
      </p:sp>
      <p:sp>
        <p:nvSpPr>
          <p:cNvPr id="6" name="Content Placeholder 5">
            <a:extLst>
              <a:ext uri="{FF2B5EF4-FFF2-40B4-BE49-F238E27FC236}">
                <a16:creationId xmlns:a16="http://schemas.microsoft.com/office/drawing/2014/main" id="{DDE81518-7459-F94F-35BB-49D75BA2A9FC}"/>
              </a:ext>
            </a:extLst>
          </p:cNvPr>
          <p:cNvSpPr>
            <a:spLocks noGrp="1"/>
          </p:cNvSpPr>
          <p:nvPr>
            <p:ph idx="1"/>
          </p:nvPr>
        </p:nvSpPr>
        <p:spPr>
          <a:xfrm>
            <a:off x="1143000" y="2522618"/>
            <a:ext cx="10518058" cy="4038600"/>
          </a:xfrm>
        </p:spPr>
        <p:txBody>
          <a:bodyPr>
            <a:normAutofit/>
          </a:bodyPr>
          <a:lstStyle/>
          <a:p>
            <a:pPr>
              <a:spcBef>
                <a:spcPts val="1800"/>
              </a:spcBef>
            </a:pPr>
            <a:r>
              <a:rPr lang="el-GR" sz="2000" dirty="0">
                <a:solidFill>
                  <a:schemeClr val="tx1">
                    <a:lumMod val="85000"/>
                    <a:lumOff val="15000"/>
                  </a:schemeClr>
                </a:solidFill>
                <a:latin typeface="Aptos" panose="020B0004020202020204" pitchFamily="34" charset="0"/>
              </a:rPr>
              <a:t>Οι κοινωνικές παροχές για τα άτομα με βαριές κινητικές αναπηρίες παραμένουν στάσιμες</a:t>
            </a:r>
          </a:p>
          <a:p>
            <a:pPr>
              <a:spcBef>
                <a:spcPts val="1800"/>
              </a:spcBef>
            </a:pPr>
            <a:r>
              <a:rPr lang="el-GR" sz="2000" dirty="0">
                <a:solidFill>
                  <a:schemeClr val="tx1">
                    <a:lumMod val="85000"/>
                    <a:lumOff val="15000"/>
                  </a:schemeClr>
                </a:solidFill>
                <a:latin typeface="Aptos" panose="020B0004020202020204" pitchFamily="34" charset="0"/>
              </a:rPr>
              <a:t>Η οικονομία της χώρας κατέγραψε τρία συνεχόμενα χρόνια πλεονασμάτων άνω των €3 δισ., ωστόσο δεν υπήρξε ουσιαστική ενίσχυση</a:t>
            </a:r>
          </a:p>
          <a:p>
            <a:pPr>
              <a:spcBef>
                <a:spcPts val="1800"/>
              </a:spcBef>
            </a:pPr>
            <a:r>
              <a:rPr lang="el-GR" sz="2000" dirty="0">
                <a:solidFill>
                  <a:schemeClr val="tx1">
                    <a:lumMod val="85000"/>
                    <a:lumOff val="15000"/>
                  </a:schemeClr>
                </a:solidFill>
                <a:latin typeface="Aptos" panose="020B0004020202020204" pitchFamily="34" charset="0"/>
              </a:rPr>
              <a:t>Οι προσδοκίες για ουσιαστική στήριξη δεν επιβεβαιώθηκαν</a:t>
            </a:r>
          </a:p>
          <a:p>
            <a:pPr>
              <a:spcBef>
                <a:spcPts val="1800"/>
              </a:spcBef>
            </a:pPr>
            <a:r>
              <a:rPr lang="el-GR" sz="2000" dirty="0">
                <a:solidFill>
                  <a:schemeClr val="tx1">
                    <a:lumMod val="85000"/>
                    <a:lumOff val="15000"/>
                  </a:schemeClr>
                </a:solidFill>
                <a:latin typeface="Aptos" panose="020B0004020202020204" pitchFamily="34" charset="0"/>
              </a:rPr>
              <a:t>Το κράτος οφείλει να καλύπτει το πραγματικό κόστος της αναπηρίας, ανάλογα με τις ανάγκες κάθε ατόμου, ανεξάρτητα από τον τύπο της αναπηρίας του</a:t>
            </a:r>
            <a:endParaRPr lang="en-GB" sz="2000" dirty="0">
              <a:solidFill>
                <a:schemeClr val="tx1">
                  <a:lumMod val="85000"/>
                  <a:lumOff val="15000"/>
                </a:schemeClr>
              </a:solidFill>
              <a:latin typeface="Aptos" panose="020B0004020202020204" pitchFamily="34" charset="0"/>
            </a:endParaRPr>
          </a:p>
          <a:p>
            <a:pPr>
              <a:spcBef>
                <a:spcPts val="1800"/>
              </a:spcBef>
            </a:pPr>
            <a:r>
              <a:rPr lang="el-GR" sz="2000" dirty="0">
                <a:solidFill>
                  <a:schemeClr val="tx1">
                    <a:lumMod val="85000"/>
                    <a:lumOff val="15000"/>
                  </a:schemeClr>
                </a:solidFill>
                <a:latin typeface="Aptos" panose="020B0004020202020204" pitchFamily="34" charset="0"/>
              </a:rPr>
              <a:t>Ζητούμε μια σύγχρονη κοινωνική πολιτική που να ανταποκρίνεται στις πραγματικές ανάγκες</a:t>
            </a:r>
            <a:r>
              <a:rPr lang="en-US" sz="2000" dirty="0">
                <a:solidFill>
                  <a:schemeClr val="tx1">
                    <a:lumMod val="85000"/>
                    <a:lumOff val="15000"/>
                  </a:schemeClr>
                </a:solidFill>
                <a:latin typeface="Aptos" panose="020B0004020202020204" pitchFamily="34" charset="0"/>
              </a:rPr>
              <a:t>!</a:t>
            </a:r>
            <a:endParaRPr lang="el-GR" sz="2000" dirty="0">
              <a:solidFill>
                <a:schemeClr val="tx1">
                  <a:lumMod val="85000"/>
                  <a:lumOff val="15000"/>
                </a:schemeClr>
              </a:solidFill>
              <a:latin typeface="Aptos" panose="020B0004020202020204" pitchFamily="34" charset="0"/>
            </a:endParaRPr>
          </a:p>
        </p:txBody>
      </p:sp>
      <p:pic>
        <p:nvPicPr>
          <p:cNvPr id="9" name="Picture 8">
            <a:extLst>
              <a:ext uri="{FF2B5EF4-FFF2-40B4-BE49-F238E27FC236}">
                <a16:creationId xmlns:a16="http://schemas.microsoft.com/office/drawing/2014/main" id="{F5CA72B9-1DD6-1C2E-3B2D-22E83FF24B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5329" y="541635"/>
            <a:ext cx="3155696" cy="665455"/>
          </a:xfrm>
          <a:prstGeom prst="rect">
            <a:avLst/>
          </a:prstGeom>
        </p:spPr>
      </p:pic>
    </p:spTree>
    <p:extLst>
      <p:ext uri="{BB962C8B-B14F-4D97-AF65-F5344CB8AC3E}">
        <p14:creationId xmlns:p14="http://schemas.microsoft.com/office/powerpoint/2010/main" val="1543201951"/>
      </p:ext>
    </p:extLst>
  </p:cSld>
  <p:clrMapOvr>
    <a:masterClrMapping/>
  </p:clrMapOvr>
  <p:transition spd="slow">
    <p:push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4D8B7-75C1-A2A4-6372-DE59EDCD65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1300E8-B609-F420-29A0-27F55BDC5AED}"/>
              </a:ext>
            </a:extLst>
          </p:cNvPr>
          <p:cNvSpPr>
            <a:spLocks noGrp="1"/>
          </p:cNvSpPr>
          <p:nvPr>
            <p:ph type="title"/>
          </p:nvPr>
        </p:nvSpPr>
        <p:spPr>
          <a:xfrm>
            <a:off x="1143000" y="1074818"/>
            <a:ext cx="9875520" cy="1356360"/>
          </a:xfrm>
        </p:spPr>
        <p:txBody>
          <a:bodyPr vert="horz" lIns="91440" tIns="45720" rIns="91440" bIns="45720" rtlCol="0" anchor="ctr">
            <a:normAutofit/>
          </a:bodyPr>
          <a:lstStyle/>
          <a:p>
            <a:r>
              <a:rPr lang="el-GR" sz="3600" dirty="0">
                <a:latin typeface="Bahnschrift" panose="020B0502040204020203" pitchFamily="34" charset="0"/>
              </a:rPr>
              <a:t>Η αξιοπρεπής διαβίωση είναι δικαίωμα</a:t>
            </a:r>
          </a:p>
        </p:txBody>
      </p:sp>
      <p:sp>
        <p:nvSpPr>
          <p:cNvPr id="6" name="Content Placeholder 5">
            <a:extLst>
              <a:ext uri="{FF2B5EF4-FFF2-40B4-BE49-F238E27FC236}">
                <a16:creationId xmlns:a16="http://schemas.microsoft.com/office/drawing/2014/main" id="{79467A65-D82A-702A-AA71-B44E9794D5A1}"/>
              </a:ext>
            </a:extLst>
          </p:cNvPr>
          <p:cNvSpPr>
            <a:spLocks noGrp="1"/>
          </p:cNvSpPr>
          <p:nvPr>
            <p:ph idx="1"/>
          </p:nvPr>
        </p:nvSpPr>
        <p:spPr>
          <a:xfrm>
            <a:off x="1143000" y="2522618"/>
            <a:ext cx="10094205" cy="4038600"/>
          </a:xfrm>
        </p:spPr>
        <p:txBody>
          <a:bodyPr>
            <a:normAutofit/>
          </a:bodyPr>
          <a:lstStyle/>
          <a:p>
            <a:pPr>
              <a:spcBef>
                <a:spcPts val="0"/>
              </a:spcBef>
            </a:pPr>
            <a:r>
              <a:rPr lang="el-GR" sz="2000" dirty="0">
                <a:solidFill>
                  <a:schemeClr val="tx1">
                    <a:lumMod val="85000"/>
                    <a:lumOff val="15000"/>
                  </a:schemeClr>
                </a:solidFill>
                <a:latin typeface="Aptos" panose="020B0004020202020204" pitchFamily="34" charset="0"/>
              </a:rPr>
              <a:t>~ 2.500 χρήστες αμαξιδίου λόγω παραπληγίας ή τετραπληγίας ανεξαρτητως αιτίας </a:t>
            </a:r>
          </a:p>
          <a:p>
            <a:pPr lvl="1">
              <a:spcBef>
                <a:spcPts val="0"/>
              </a:spcBef>
            </a:pPr>
            <a:r>
              <a:rPr lang="el-GR" sz="1800" dirty="0">
                <a:solidFill>
                  <a:schemeClr val="tx1">
                    <a:lumMod val="85000"/>
                    <a:lumOff val="15000"/>
                  </a:schemeClr>
                </a:solidFill>
                <a:latin typeface="Aptos" panose="020B0004020202020204" pitchFamily="34" charset="0"/>
              </a:rPr>
              <a:t>Κύριες αιτίες: Κάκωση νωτιαίου μυελού, σκλήρυνση κατά πλάκας, μυοπάθειες ή άλλες νευρολογικές ή κινητικές παθήσεις</a:t>
            </a:r>
          </a:p>
          <a:p>
            <a:pPr>
              <a:spcBef>
                <a:spcPts val="1800"/>
              </a:spcBef>
            </a:pPr>
            <a:r>
              <a:rPr lang="el-GR" sz="2000" dirty="0">
                <a:solidFill>
                  <a:schemeClr val="tx1">
                    <a:lumMod val="85000"/>
                    <a:lumOff val="15000"/>
                  </a:schemeClr>
                </a:solidFill>
                <a:latin typeface="Aptos" panose="020B0004020202020204" pitchFamily="34" charset="0"/>
              </a:rPr>
              <a:t>Η καθημερινότητα συνεπάγεται αυξημένο κόστος φροντίδας, υποστήριξης και ανεξάρτητης διαβίωσης</a:t>
            </a:r>
          </a:p>
          <a:p>
            <a:pPr>
              <a:spcBef>
                <a:spcPts val="1800"/>
              </a:spcBef>
            </a:pPr>
            <a:r>
              <a:rPr lang="el-GR" sz="2000" dirty="0">
                <a:solidFill>
                  <a:schemeClr val="tx1">
                    <a:lumMod val="85000"/>
                    <a:lumOff val="15000"/>
                  </a:schemeClr>
                </a:solidFill>
                <a:latin typeface="Aptos" panose="020B0004020202020204" pitchFamily="34" charset="0"/>
              </a:rPr>
              <a:t>Όσο μεγαλύτερη η ανάγκη υποστήριξης, τόσο μεγαλύτερο και το οικονομικό κόστος </a:t>
            </a:r>
          </a:p>
          <a:p>
            <a:pPr>
              <a:spcBef>
                <a:spcPts val="1800"/>
              </a:spcBef>
            </a:pPr>
            <a:r>
              <a:rPr lang="el-GR" sz="2000" b="1" dirty="0">
                <a:solidFill>
                  <a:schemeClr val="tx1">
                    <a:lumMod val="85000"/>
                    <a:lumOff val="15000"/>
                  </a:schemeClr>
                </a:solidFill>
                <a:latin typeface="Aptos" panose="020B0004020202020204" pitchFamily="34" charset="0"/>
              </a:rPr>
              <a:t>Το κράτος οφείλει να καλύπτει το κόστος της αναπηρίας και η στήριξή του πρέπει να βασίζεται στις πραγματικές ανάγκες των πολιτών</a:t>
            </a:r>
          </a:p>
          <a:p>
            <a:pPr>
              <a:spcBef>
                <a:spcPts val="1800"/>
              </a:spcBef>
            </a:pPr>
            <a:endParaRPr lang="el-GR" sz="2000" dirty="0">
              <a:solidFill>
                <a:schemeClr val="tx1">
                  <a:lumMod val="85000"/>
                  <a:lumOff val="15000"/>
                </a:schemeClr>
              </a:solidFill>
              <a:latin typeface="Aptos" panose="020B0004020202020204" pitchFamily="34" charset="0"/>
            </a:endParaRPr>
          </a:p>
        </p:txBody>
      </p:sp>
      <p:pic>
        <p:nvPicPr>
          <p:cNvPr id="9" name="Picture 8">
            <a:extLst>
              <a:ext uri="{FF2B5EF4-FFF2-40B4-BE49-F238E27FC236}">
                <a16:creationId xmlns:a16="http://schemas.microsoft.com/office/drawing/2014/main" id="{7A218E39-4649-CD88-D5B7-2DD878A4AB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5329" y="541635"/>
            <a:ext cx="3155696" cy="665455"/>
          </a:xfrm>
          <a:prstGeom prst="rect">
            <a:avLst/>
          </a:prstGeom>
        </p:spPr>
      </p:pic>
    </p:spTree>
    <p:extLst>
      <p:ext uri="{BB962C8B-B14F-4D97-AF65-F5344CB8AC3E}">
        <p14:creationId xmlns:p14="http://schemas.microsoft.com/office/powerpoint/2010/main" val="1761359269"/>
      </p:ext>
    </p:extLst>
  </p:cSld>
  <p:clrMapOvr>
    <a:masterClrMapping/>
  </p:clrMapOvr>
  <p:transition spd="slow">
    <p:push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A6B6D-3C1C-B17A-B005-BBE95B9EB6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D46499-1D88-E4B9-702E-F3B79BDFB4DD}"/>
              </a:ext>
            </a:extLst>
          </p:cNvPr>
          <p:cNvSpPr>
            <a:spLocks noGrp="1"/>
          </p:cNvSpPr>
          <p:nvPr>
            <p:ph type="title"/>
          </p:nvPr>
        </p:nvSpPr>
        <p:spPr>
          <a:xfrm>
            <a:off x="1143000" y="1074818"/>
            <a:ext cx="9875520" cy="1356360"/>
          </a:xfrm>
        </p:spPr>
        <p:txBody>
          <a:bodyPr vert="horz" lIns="91440" tIns="45720" rIns="91440" bIns="45720" rtlCol="0" anchor="ctr">
            <a:normAutofit/>
          </a:bodyPr>
          <a:lstStyle/>
          <a:p>
            <a:r>
              <a:rPr lang="el-GR" sz="3600" dirty="0">
                <a:latin typeface="Bahnschrift" panose="020B0502040204020203" pitchFamily="34" charset="0"/>
              </a:rPr>
              <a:t>Η αναπηρία έχει πραγματικό κόστος</a:t>
            </a:r>
            <a:endParaRPr lang="en-GB" sz="3600" dirty="0">
              <a:latin typeface="Bahnschrift" panose="020B0502040204020203" pitchFamily="34" charset="0"/>
            </a:endParaRPr>
          </a:p>
        </p:txBody>
      </p:sp>
      <p:sp>
        <p:nvSpPr>
          <p:cNvPr id="6" name="Content Placeholder 5">
            <a:extLst>
              <a:ext uri="{FF2B5EF4-FFF2-40B4-BE49-F238E27FC236}">
                <a16:creationId xmlns:a16="http://schemas.microsoft.com/office/drawing/2014/main" id="{A0745A89-8388-D106-5A15-FB933B2DD84F}"/>
              </a:ext>
            </a:extLst>
          </p:cNvPr>
          <p:cNvSpPr>
            <a:spLocks noGrp="1"/>
          </p:cNvSpPr>
          <p:nvPr>
            <p:ph idx="1"/>
          </p:nvPr>
        </p:nvSpPr>
        <p:spPr>
          <a:xfrm>
            <a:off x="1143000" y="2522618"/>
            <a:ext cx="10006781" cy="4038600"/>
          </a:xfrm>
        </p:spPr>
        <p:txBody>
          <a:bodyPr>
            <a:normAutofit/>
          </a:bodyPr>
          <a:lstStyle/>
          <a:p>
            <a:r>
              <a:rPr lang="el-GR" sz="2000" dirty="0">
                <a:solidFill>
                  <a:schemeClr val="tx1">
                    <a:lumMod val="85000"/>
                    <a:lumOff val="15000"/>
                  </a:schemeClr>
                </a:solidFill>
                <a:latin typeface="Aptos" panose="020B0004020202020204" pitchFamily="34" charset="0"/>
              </a:rPr>
              <a:t>Αυξημένο κόστος φροντίδας</a:t>
            </a:r>
          </a:p>
          <a:p>
            <a:r>
              <a:rPr lang="el-GR" sz="2000" dirty="0">
                <a:solidFill>
                  <a:schemeClr val="tx1">
                    <a:lumMod val="85000"/>
                    <a:lumOff val="15000"/>
                  </a:schemeClr>
                </a:solidFill>
                <a:latin typeface="Aptos" panose="020B0004020202020204" pitchFamily="34" charset="0"/>
              </a:rPr>
              <a:t>Αυξημένο κόστος εξοπλισμού και μετακινήσεων</a:t>
            </a:r>
          </a:p>
          <a:p>
            <a:r>
              <a:rPr lang="en-US" sz="2000" dirty="0">
                <a:solidFill>
                  <a:schemeClr val="tx1">
                    <a:lumMod val="85000"/>
                    <a:lumOff val="15000"/>
                  </a:schemeClr>
                </a:solidFill>
                <a:latin typeface="Aptos" panose="020B0004020202020204" pitchFamily="34" charset="0"/>
              </a:rPr>
              <a:t>+ </a:t>
            </a:r>
            <a:r>
              <a:rPr lang="el-GR" sz="2000" dirty="0">
                <a:solidFill>
                  <a:schemeClr val="tx1">
                    <a:lumMod val="85000"/>
                    <a:lumOff val="15000"/>
                  </a:schemeClr>
                </a:solidFill>
                <a:latin typeface="Aptos" panose="020B0004020202020204" pitchFamily="34" charset="0"/>
              </a:rPr>
              <a:t>Αυξημένο κόστος ζωής για όλους τους πολίτες κατά 17%</a:t>
            </a:r>
          </a:p>
          <a:p>
            <a:pPr lvl="1"/>
            <a:r>
              <a:rPr lang="el-GR" sz="1800" i="1" dirty="0">
                <a:solidFill>
                  <a:schemeClr val="tx1">
                    <a:lumMod val="85000"/>
                    <a:lumOff val="15000"/>
                  </a:schemeClr>
                </a:solidFill>
                <a:latin typeface="Aptos" panose="020B0004020202020204" pitchFamily="34" charset="0"/>
              </a:rPr>
              <a:t>(πληθωρισμός 2019 - 2025)</a:t>
            </a:r>
            <a:r>
              <a:rPr lang="en-US" sz="1800" i="1" dirty="0">
                <a:solidFill>
                  <a:schemeClr val="tx1">
                    <a:lumMod val="85000"/>
                    <a:lumOff val="15000"/>
                  </a:schemeClr>
                </a:solidFill>
                <a:latin typeface="Aptos" panose="020B0004020202020204" pitchFamily="34" charset="0"/>
              </a:rPr>
              <a:t> </a:t>
            </a:r>
          </a:p>
          <a:p>
            <a:pPr lvl="1"/>
            <a:r>
              <a:rPr lang="en-US" sz="1800" i="1" dirty="0">
                <a:solidFill>
                  <a:schemeClr val="tx1">
                    <a:lumMod val="85000"/>
                    <a:lumOff val="15000"/>
                  </a:schemeClr>
                </a:solidFill>
                <a:latin typeface="Aptos" panose="020B0004020202020204" pitchFamily="34" charset="0"/>
              </a:rPr>
              <a:t>+3.5% </a:t>
            </a:r>
            <a:r>
              <a:rPr lang="el-GR" sz="1800" i="1" dirty="0">
                <a:solidFill>
                  <a:schemeClr val="tx1">
                    <a:lumMod val="85000"/>
                    <a:lumOff val="15000"/>
                  </a:schemeClr>
                </a:solidFill>
                <a:latin typeface="Aptos" panose="020B0004020202020204" pitchFamily="34" charset="0"/>
              </a:rPr>
              <a:t>για το 2026</a:t>
            </a:r>
          </a:p>
          <a:p>
            <a:r>
              <a:rPr lang="el-GR" sz="2000" b="1" dirty="0">
                <a:solidFill>
                  <a:schemeClr val="tx1">
                    <a:lumMod val="85000"/>
                    <a:lumOff val="15000"/>
                  </a:schemeClr>
                </a:solidFill>
                <a:latin typeface="Aptos" panose="020B0004020202020204" pitchFamily="34" charset="0"/>
              </a:rPr>
              <a:t>Τα επιδόματα παραμένουν αμετάβλητα εδώ και 7 χρόνια</a:t>
            </a:r>
          </a:p>
        </p:txBody>
      </p:sp>
      <p:pic>
        <p:nvPicPr>
          <p:cNvPr id="9" name="Picture 8">
            <a:extLst>
              <a:ext uri="{FF2B5EF4-FFF2-40B4-BE49-F238E27FC236}">
                <a16:creationId xmlns:a16="http://schemas.microsoft.com/office/drawing/2014/main" id="{64519E67-A0F8-611A-B1BB-3800F976CC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5329" y="541635"/>
            <a:ext cx="3155696" cy="665455"/>
          </a:xfrm>
          <a:prstGeom prst="rect">
            <a:avLst/>
          </a:prstGeom>
        </p:spPr>
      </p:pic>
      <p:sp>
        <p:nvSpPr>
          <p:cNvPr id="3" name="Rectangle 1">
            <a:extLst>
              <a:ext uri="{FF2B5EF4-FFF2-40B4-BE49-F238E27FC236}">
                <a16:creationId xmlns:a16="http://schemas.microsoft.com/office/drawing/2014/main" id="{34C397A7-458C-3CCA-79D3-FB1C5F1A8543}"/>
              </a:ext>
            </a:extLst>
          </p:cNvPr>
          <p:cNvSpPr>
            <a:spLocks noChangeArrowheads="1"/>
          </p:cNvSpPr>
          <p:nvPr/>
        </p:nvSpPr>
        <p:spPr bwMode="auto">
          <a:xfrm>
            <a:off x="0" y="-184666"/>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3648869386"/>
      </p:ext>
    </p:extLst>
  </p:cSld>
  <p:clrMapOvr>
    <a:masterClrMapping/>
  </p:clrMapOvr>
  <p:transition spd="slow">
    <p:push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4F051-E8FF-EB3A-E8C4-F913FBBDEF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CFD876-C8F3-FEF4-6E8C-87733C1EC3D1}"/>
              </a:ext>
            </a:extLst>
          </p:cNvPr>
          <p:cNvSpPr>
            <a:spLocks noGrp="1"/>
          </p:cNvSpPr>
          <p:nvPr>
            <p:ph type="title"/>
          </p:nvPr>
        </p:nvSpPr>
        <p:spPr>
          <a:xfrm>
            <a:off x="1142999" y="1074818"/>
            <a:ext cx="10688025" cy="1356360"/>
          </a:xfrm>
        </p:spPr>
        <p:txBody>
          <a:bodyPr vert="horz" lIns="91440" tIns="45720" rIns="91440" bIns="45720" rtlCol="0" anchor="ctr">
            <a:normAutofit/>
          </a:bodyPr>
          <a:lstStyle/>
          <a:p>
            <a:r>
              <a:rPr lang="en-GB" sz="3600" dirty="0" err="1">
                <a:latin typeface="Bahnschrift" panose="020B0502040204020203" pitchFamily="34" charset="0"/>
              </a:rPr>
              <a:t>Τι</a:t>
            </a:r>
            <a:r>
              <a:rPr lang="en-GB" sz="3600" dirty="0">
                <a:latin typeface="Bahnschrift" panose="020B0502040204020203" pitchFamily="34" charset="0"/>
              </a:rPr>
              <a:t> </a:t>
            </a:r>
            <a:r>
              <a:rPr lang="en-GB" sz="3600" dirty="0" err="1">
                <a:latin typeface="Bahnschrift" panose="020B0502040204020203" pitchFamily="34" charset="0"/>
              </a:rPr>
              <a:t>σημ</a:t>
            </a:r>
            <a:r>
              <a:rPr lang="en-GB" sz="3600" dirty="0">
                <a:latin typeface="Bahnschrift" panose="020B0502040204020203" pitchFamily="34" charset="0"/>
              </a:rPr>
              <a:t>αίνει πρακτικά η έλλειψη στήριξης;</a:t>
            </a:r>
          </a:p>
        </p:txBody>
      </p:sp>
      <p:sp>
        <p:nvSpPr>
          <p:cNvPr id="6" name="Content Placeholder 5">
            <a:extLst>
              <a:ext uri="{FF2B5EF4-FFF2-40B4-BE49-F238E27FC236}">
                <a16:creationId xmlns:a16="http://schemas.microsoft.com/office/drawing/2014/main" id="{76ECCCA5-46AA-A4A5-04B1-EA5F462AB53F}"/>
              </a:ext>
            </a:extLst>
          </p:cNvPr>
          <p:cNvSpPr>
            <a:spLocks noGrp="1"/>
          </p:cNvSpPr>
          <p:nvPr>
            <p:ph idx="1"/>
          </p:nvPr>
        </p:nvSpPr>
        <p:spPr>
          <a:xfrm>
            <a:off x="1143001" y="2522618"/>
            <a:ext cx="9146754" cy="4038600"/>
          </a:xfrm>
        </p:spPr>
        <p:txBody>
          <a:bodyPr>
            <a:normAutofit/>
          </a:bodyPr>
          <a:lstStyle/>
          <a:p>
            <a:r>
              <a:rPr lang="el-GR" sz="2000" dirty="0">
                <a:solidFill>
                  <a:schemeClr val="tx1">
                    <a:lumMod val="85000"/>
                    <a:lumOff val="15000"/>
                  </a:schemeClr>
                </a:solidFill>
                <a:latin typeface="Aptos" panose="020B0004020202020204" pitchFamily="34" charset="0"/>
              </a:rPr>
              <a:t>Δυσκολία κάλυψης υπηρεσιών φροντίδας</a:t>
            </a:r>
          </a:p>
          <a:p>
            <a:r>
              <a:rPr lang="el-GR" sz="2000" dirty="0">
                <a:solidFill>
                  <a:schemeClr val="tx1">
                    <a:lumMod val="85000"/>
                    <a:lumOff val="15000"/>
                  </a:schemeClr>
                </a:solidFill>
                <a:latin typeface="Aptos" panose="020B0004020202020204" pitchFamily="34" charset="0"/>
              </a:rPr>
              <a:t>Περιορισμός της ανεξάρτητης διαβίωσης</a:t>
            </a:r>
          </a:p>
          <a:p>
            <a:r>
              <a:rPr lang="el-GR" sz="2000" dirty="0">
                <a:solidFill>
                  <a:schemeClr val="tx1">
                    <a:lumMod val="85000"/>
                    <a:lumOff val="15000"/>
                  </a:schemeClr>
                </a:solidFill>
                <a:latin typeface="Aptos" panose="020B0004020202020204" pitchFamily="34" charset="0"/>
              </a:rPr>
              <a:t>Οικονομική επιβάρυνση των οικογενειών</a:t>
            </a:r>
          </a:p>
          <a:p>
            <a:r>
              <a:rPr lang="el-GR" sz="2000" dirty="0">
                <a:solidFill>
                  <a:schemeClr val="tx1">
                    <a:lumMod val="85000"/>
                    <a:lumOff val="15000"/>
                  </a:schemeClr>
                </a:solidFill>
                <a:latin typeface="Aptos" panose="020B0004020202020204" pitchFamily="34" charset="0"/>
              </a:rPr>
              <a:t>Κίνδυνος κοινωνικού αποκλεισμού</a:t>
            </a:r>
          </a:p>
          <a:p>
            <a:r>
              <a:rPr lang="el-GR" sz="2000" dirty="0">
                <a:solidFill>
                  <a:schemeClr val="tx1">
                    <a:lumMod val="85000"/>
                    <a:lumOff val="15000"/>
                  </a:schemeClr>
                </a:solidFill>
                <a:latin typeface="Aptos" panose="020B0004020202020204" pitchFamily="34" charset="0"/>
              </a:rPr>
              <a:t>Η έλλειψη οικονομικών πόρων για πρόσβαση σε κατάλληλες και επαρκή υπηρεσίες κατ’οίκον φροντίδας δημιουργεί επίσης αλυσιδωτά  επιπρόσθετα κοινωνικά προβλήματα στο άτομο και την οικογένεια ενώ η οικονομική εξάρτηση  εκθέτει το άτομο με αναπηρία σε κινδύνους.</a:t>
            </a:r>
          </a:p>
        </p:txBody>
      </p:sp>
      <p:pic>
        <p:nvPicPr>
          <p:cNvPr id="9" name="Picture 8">
            <a:extLst>
              <a:ext uri="{FF2B5EF4-FFF2-40B4-BE49-F238E27FC236}">
                <a16:creationId xmlns:a16="http://schemas.microsoft.com/office/drawing/2014/main" id="{2B6F31BA-3159-AF7D-1E04-BA56FC1DAC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5329" y="541635"/>
            <a:ext cx="3155696" cy="665455"/>
          </a:xfrm>
          <a:prstGeom prst="rect">
            <a:avLst/>
          </a:prstGeom>
        </p:spPr>
      </p:pic>
      <p:sp>
        <p:nvSpPr>
          <p:cNvPr id="3" name="Rectangle 1">
            <a:extLst>
              <a:ext uri="{FF2B5EF4-FFF2-40B4-BE49-F238E27FC236}">
                <a16:creationId xmlns:a16="http://schemas.microsoft.com/office/drawing/2014/main" id="{347B45F7-7EED-5ACF-1B1A-9E9BE006A00A}"/>
              </a:ext>
            </a:extLst>
          </p:cNvPr>
          <p:cNvSpPr>
            <a:spLocks noChangeArrowheads="1"/>
          </p:cNvSpPr>
          <p:nvPr/>
        </p:nvSpPr>
        <p:spPr bwMode="auto">
          <a:xfrm>
            <a:off x="0" y="-184666"/>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2321584855"/>
      </p:ext>
    </p:extLst>
  </p:cSld>
  <p:clrMapOvr>
    <a:masterClrMapping/>
  </p:clrMapOvr>
  <p:transition spd="slow">
    <p:push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705FC-FCCC-DC4C-3056-771C3BC89C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8F3D67-4B99-11B1-197C-92702D8AD5C9}"/>
              </a:ext>
            </a:extLst>
          </p:cNvPr>
          <p:cNvSpPr>
            <a:spLocks noGrp="1"/>
          </p:cNvSpPr>
          <p:nvPr>
            <p:ph type="title"/>
          </p:nvPr>
        </p:nvSpPr>
        <p:spPr>
          <a:xfrm>
            <a:off x="1143000" y="1074818"/>
            <a:ext cx="9875520" cy="1356360"/>
          </a:xfrm>
        </p:spPr>
        <p:txBody>
          <a:bodyPr vert="horz" lIns="91440" tIns="45720" rIns="91440" bIns="45720" rtlCol="0" anchor="ctr">
            <a:normAutofit/>
          </a:bodyPr>
          <a:lstStyle/>
          <a:p>
            <a:r>
              <a:rPr lang="el-GR" sz="3600" dirty="0">
                <a:latin typeface="Bahnschrift" panose="020B0502040204020203" pitchFamily="34" charset="0"/>
              </a:rPr>
              <a:t>Η θέση μας είναι ξεκάθαρη</a:t>
            </a:r>
            <a:endParaRPr lang="en-GB" sz="3600" dirty="0">
              <a:latin typeface="Bahnschrift" panose="020B0502040204020203" pitchFamily="34" charset="0"/>
            </a:endParaRPr>
          </a:p>
        </p:txBody>
      </p:sp>
      <p:sp>
        <p:nvSpPr>
          <p:cNvPr id="6" name="Content Placeholder 5">
            <a:extLst>
              <a:ext uri="{FF2B5EF4-FFF2-40B4-BE49-F238E27FC236}">
                <a16:creationId xmlns:a16="http://schemas.microsoft.com/office/drawing/2014/main" id="{951DB0BB-3A78-3504-0EE5-7404B45BC50D}"/>
              </a:ext>
            </a:extLst>
          </p:cNvPr>
          <p:cNvSpPr>
            <a:spLocks noGrp="1"/>
          </p:cNvSpPr>
          <p:nvPr>
            <p:ph idx="1"/>
          </p:nvPr>
        </p:nvSpPr>
        <p:spPr>
          <a:xfrm>
            <a:off x="1143001" y="2522618"/>
            <a:ext cx="8810739" cy="4038600"/>
          </a:xfrm>
        </p:spPr>
        <p:txBody>
          <a:bodyPr>
            <a:normAutofit/>
          </a:bodyPr>
          <a:lstStyle/>
          <a:p>
            <a:r>
              <a:rPr lang="el-GR" sz="2000" b="1" dirty="0">
                <a:solidFill>
                  <a:schemeClr val="tx1">
                    <a:lumMod val="85000"/>
                    <a:lumOff val="15000"/>
                  </a:schemeClr>
                </a:solidFill>
                <a:latin typeface="Aptos" panose="020B0004020202020204" pitchFamily="34" charset="0"/>
              </a:rPr>
              <a:t>Δεν στρεφόμαστε απέναντι σε άλλες ομάδες ατόμων με αναπηρία</a:t>
            </a:r>
          </a:p>
          <a:p>
            <a:r>
              <a:rPr lang="el-GR" sz="2000" b="1" dirty="0">
                <a:solidFill>
                  <a:schemeClr val="tx1">
                    <a:lumMod val="85000"/>
                    <a:lumOff val="15000"/>
                  </a:schemeClr>
                </a:solidFill>
                <a:latin typeface="Aptos" panose="020B0004020202020204" pitchFamily="34" charset="0"/>
              </a:rPr>
              <a:t>Στηρίζουμε την ισότιμη μεταχείριση όλων</a:t>
            </a:r>
          </a:p>
          <a:p>
            <a:r>
              <a:rPr lang="el-GR" sz="2000" b="1" dirty="0">
                <a:solidFill>
                  <a:schemeClr val="tx1">
                    <a:lumMod val="85000"/>
                    <a:lumOff val="15000"/>
                  </a:schemeClr>
                </a:solidFill>
                <a:latin typeface="Aptos" panose="020B0004020202020204" pitchFamily="34" charset="0"/>
              </a:rPr>
              <a:t>Η στήριξη πρέπει να βασίζεται στις πραγματικές ανάγκες κάθε ατόμου/οικογένειας</a:t>
            </a:r>
          </a:p>
          <a:p>
            <a:r>
              <a:rPr lang="el-GR" sz="2000" b="1" dirty="0">
                <a:solidFill>
                  <a:schemeClr val="tx1">
                    <a:lumMod val="85000"/>
                    <a:lumOff val="15000"/>
                  </a:schemeClr>
                </a:solidFill>
                <a:latin typeface="Aptos" panose="020B0004020202020204" pitchFamily="34" charset="0"/>
              </a:rPr>
              <a:t>Στόχος μας είναι η αξιοπρεπής και ανεξάρτητη διαβίωση όλων των ατόμων με αναπηρίες και ειδικά όσων χρειάζονται υποστήριξη</a:t>
            </a:r>
          </a:p>
          <a:p>
            <a:endParaRPr lang="el-GR" sz="2000" b="1" dirty="0">
              <a:solidFill>
                <a:schemeClr val="tx1">
                  <a:lumMod val="85000"/>
                  <a:lumOff val="15000"/>
                </a:schemeClr>
              </a:solidFill>
              <a:latin typeface="Aptos" panose="020B0004020202020204" pitchFamily="34" charset="0"/>
            </a:endParaRPr>
          </a:p>
        </p:txBody>
      </p:sp>
      <p:pic>
        <p:nvPicPr>
          <p:cNvPr id="9" name="Picture 8">
            <a:extLst>
              <a:ext uri="{FF2B5EF4-FFF2-40B4-BE49-F238E27FC236}">
                <a16:creationId xmlns:a16="http://schemas.microsoft.com/office/drawing/2014/main" id="{03D2AB70-EEF8-7530-2B31-77BDCA0581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5329" y="541635"/>
            <a:ext cx="3155696" cy="665455"/>
          </a:xfrm>
          <a:prstGeom prst="rect">
            <a:avLst/>
          </a:prstGeom>
        </p:spPr>
      </p:pic>
      <p:sp>
        <p:nvSpPr>
          <p:cNvPr id="3" name="Rectangle 1">
            <a:extLst>
              <a:ext uri="{FF2B5EF4-FFF2-40B4-BE49-F238E27FC236}">
                <a16:creationId xmlns:a16="http://schemas.microsoft.com/office/drawing/2014/main" id="{DB12E03B-4002-9B67-F316-F91758532E52}"/>
              </a:ext>
            </a:extLst>
          </p:cNvPr>
          <p:cNvSpPr>
            <a:spLocks noChangeArrowheads="1"/>
          </p:cNvSpPr>
          <p:nvPr/>
        </p:nvSpPr>
        <p:spPr bwMode="auto">
          <a:xfrm>
            <a:off x="0" y="-184666"/>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106912036"/>
      </p:ext>
    </p:extLst>
  </p:cSld>
  <p:clrMapOvr>
    <a:masterClrMapping/>
  </p:clrMapOvr>
  <p:transition spd="slow">
    <p:push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2748E0D-9669-977E-7201-2B67D5B745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5329" y="541635"/>
            <a:ext cx="3155696" cy="665455"/>
          </a:xfrm>
          <a:prstGeom prst="rect">
            <a:avLst/>
          </a:prstGeom>
        </p:spPr>
      </p:pic>
      <p:pic>
        <p:nvPicPr>
          <p:cNvPr id="5" name="Picture 4">
            <a:extLst>
              <a:ext uri="{FF2B5EF4-FFF2-40B4-BE49-F238E27FC236}">
                <a16:creationId xmlns:a16="http://schemas.microsoft.com/office/drawing/2014/main" id="{36D44E21-E4CA-737C-C64F-7FA769AAB7D1}"/>
              </a:ext>
            </a:extLst>
          </p:cNvPr>
          <p:cNvPicPr>
            <a:picLocks noChangeAspect="1"/>
          </p:cNvPicPr>
          <p:nvPr/>
        </p:nvPicPr>
        <p:blipFill>
          <a:blip r:embed="rId4"/>
          <a:stretch>
            <a:fillRect/>
          </a:stretch>
        </p:blipFill>
        <p:spPr>
          <a:xfrm>
            <a:off x="286053" y="254380"/>
            <a:ext cx="7866358" cy="6349240"/>
          </a:xfrm>
          <a:prstGeom prst="rect">
            <a:avLst/>
          </a:prstGeom>
        </p:spPr>
      </p:pic>
    </p:spTree>
    <p:extLst>
      <p:ext uri="{BB962C8B-B14F-4D97-AF65-F5344CB8AC3E}">
        <p14:creationId xmlns:p14="http://schemas.microsoft.com/office/powerpoint/2010/main" val="984961544"/>
      </p:ext>
    </p:extLst>
  </p:cSld>
  <p:clrMapOvr>
    <a:masterClrMapping/>
  </p:clrMapOvr>
  <p:transition spd="slow">
    <p:push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E4F23-81C9-D66B-8F15-8AE5EF4677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D2DA1D-8952-CCBD-894F-4535234A7873}"/>
              </a:ext>
            </a:extLst>
          </p:cNvPr>
          <p:cNvSpPr>
            <a:spLocks noGrp="1"/>
          </p:cNvSpPr>
          <p:nvPr>
            <p:ph type="title"/>
          </p:nvPr>
        </p:nvSpPr>
        <p:spPr>
          <a:xfrm>
            <a:off x="1143000" y="541635"/>
            <a:ext cx="9875520" cy="1413859"/>
          </a:xfrm>
        </p:spPr>
        <p:txBody>
          <a:bodyPr vert="horz" lIns="91440" tIns="45720" rIns="91440" bIns="45720" rtlCol="0" anchor="ctr">
            <a:normAutofit/>
          </a:bodyPr>
          <a:lstStyle/>
          <a:p>
            <a:r>
              <a:rPr lang="el-GR" sz="3600" dirty="0">
                <a:latin typeface="Bahnschrift" panose="020B0502040204020203" pitchFamily="34" charset="0"/>
              </a:rPr>
              <a:t>Εξέλιξη Βασικών Επιδομάτων Β.Κ.Α.</a:t>
            </a:r>
            <a:endParaRPr lang="en-GB" sz="3600" dirty="0">
              <a:latin typeface="Bahnschrift" panose="020B0502040204020203" pitchFamily="34" charset="0"/>
            </a:endParaRPr>
          </a:p>
        </p:txBody>
      </p:sp>
      <p:graphicFrame>
        <p:nvGraphicFramePr>
          <p:cNvPr id="11" name="Content Placeholder 5">
            <a:extLst>
              <a:ext uri="{FF2B5EF4-FFF2-40B4-BE49-F238E27FC236}">
                <a16:creationId xmlns:a16="http://schemas.microsoft.com/office/drawing/2014/main" id="{C546A778-1C7D-B551-786F-2DC094978811}"/>
              </a:ext>
            </a:extLst>
          </p:cNvPr>
          <p:cNvGraphicFramePr>
            <a:graphicFrameLocks noGrp="1"/>
          </p:cNvGraphicFramePr>
          <p:nvPr>
            <p:ph idx="1"/>
            <p:extLst>
              <p:ext uri="{D42A27DB-BD31-4B8C-83A1-F6EECF244321}">
                <p14:modId xmlns:p14="http://schemas.microsoft.com/office/powerpoint/2010/main" val="4183145621"/>
              </p:ext>
            </p:extLst>
          </p:nvPr>
        </p:nvGraphicFramePr>
        <p:xfrm>
          <a:off x="1143000" y="1641513"/>
          <a:ext cx="8452692" cy="48785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428C2E3C-BA65-5757-2575-800D916685D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75329" y="541635"/>
            <a:ext cx="3155696" cy="665455"/>
          </a:xfrm>
          <a:prstGeom prst="rect">
            <a:avLst/>
          </a:prstGeom>
        </p:spPr>
      </p:pic>
      <p:sp>
        <p:nvSpPr>
          <p:cNvPr id="3" name="Rectangle 1">
            <a:extLst>
              <a:ext uri="{FF2B5EF4-FFF2-40B4-BE49-F238E27FC236}">
                <a16:creationId xmlns:a16="http://schemas.microsoft.com/office/drawing/2014/main" id="{86719620-76D8-D4DE-6B77-C58793E22048}"/>
              </a:ext>
            </a:extLst>
          </p:cNvPr>
          <p:cNvSpPr>
            <a:spLocks noChangeArrowheads="1"/>
          </p:cNvSpPr>
          <p:nvPr/>
        </p:nvSpPr>
        <p:spPr bwMode="auto">
          <a:xfrm>
            <a:off x="0" y="-184666"/>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2965937458"/>
      </p:ext>
    </p:extLst>
  </p:cSld>
  <p:clrMapOvr>
    <a:masterClrMapping/>
  </p:clrMapOvr>
  <p:transition spd="slow">
    <p:push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14722-17D5-2E2E-2885-7701922B63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ECDE3A-948D-6E76-D3FE-32EC05B0E3A8}"/>
              </a:ext>
            </a:extLst>
          </p:cNvPr>
          <p:cNvSpPr>
            <a:spLocks noGrp="1"/>
          </p:cNvSpPr>
          <p:nvPr>
            <p:ph type="title"/>
          </p:nvPr>
        </p:nvSpPr>
        <p:spPr>
          <a:xfrm>
            <a:off x="1143000" y="1074818"/>
            <a:ext cx="9875520" cy="1356360"/>
          </a:xfrm>
        </p:spPr>
        <p:txBody>
          <a:bodyPr vert="horz" lIns="91440" tIns="45720" rIns="91440" bIns="45720" rtlCol="0" anchor="ctr">
            <a:normAutofit/>
          </a:bodyPr>
          <a:lstStyle/>
          <a:p>
            <a:r>
              <a:rPr lang="el-GR" sz="3600" dirty="0">
                <a:latin typeface="Bahnschrift" panose="020B0502040204020203" pitchFamily="34" charset="0"/>
              </a:rPr>
              <a:t>Ύψος Βασικών Επιδομάτων Β.Κ.Α. 2026</a:t>
            </a:r>
            <a:endParaRPr lang="en-GB" sz="3600" dirty="0">
              <a:latin typeface="Bahnschrift" panose="020B0502040204020203" pitchFamily="34" charset="0"/>
            </a:endParaRPr>
          </a:p>
        </p:txBody>
      </p:sp>
      <p:sp>
        <p:nvSpPr>
          <p:cNvPr id="6" name="Content Placeholder 5">
            <a:extLst>
              <a:ext uri="{FF2B5EF4-FFF2-40B4-BE49-F238E27FC236}">
                <a16:creationId xmlns:a16="http://schemas.microsoft.com/office/drawing/2014/main" id="{04767304-36D3-0668-FF2E-5FFA746E2E79}"/>
              </a:ext>
            </a:extLst>
          </p:cNvPr>
          <p:cNvSpPr>
            <a:spLocks noGrp="1"/>
          </p:cNvSpPr>
          <p:nvPr>
            <p:ph idx="1"/>
          </p:nvPr>
        </p:nvSpPr>
        <p:spPr>
          <a:xfrm>
            <a:off x="1143000" y="2522618"/>
            <a:ext cx="9307286" cy="4038600"/>
          </a:xfrm>
        </p:spPr>
        <p:txBody>
          <a:bodyPr vert="horz" lIns="91440" tIns="45720" rIns="91440" bIns="45720" rtlCol="0">
            <a:normAutofit/>
          </a:bodyPr>
          <a:lstStyle/>
          <a:p>
            <a:r>
              <a:rPr lang="el-GR" sz="2000" b="1" dirty="0">
                <a:solidFill>
                  <a:schemeClr val="tx1">
                    <a:lumMod val="85000"/>
                    <a:lumOff val="15000"/>
                  </a:schemeClr>
                </a:solidFill>
                <a:latin typeface="Aptos" panose="020B0004020202020204" pitchFamily="34" charset="0"/>
              </a:rPr>
              <a:t>€408 βαριάς κινητικής αναπηρίας</a:t>
            </a:r>
          </a:p>
          <a:p>
            <a:r>
              <a:rPr lang="el-GR" sz="2000" b="1" dirty="0">
                <a:solidFill>
                  <a:schemeClr val="tx1">
                    <a:lumMod val="85000"/>
                    <a:lumOff val="15000"/>
                  </a:schemeClr>
                </a:solidFill>
                <a:latin typeface="Aptos" panose="020B0004020202020204" pitchFamily="34" charset="0"/>
              </a:rPr>
              <a:t>€400 φροντίδας για άτομα με παραπληγία</a:t>
            </a:r>
          </a:p>
          <a:p>
            <a:r>
              <a:rPr lang="el-GR" sz="2000" b="1" dirty="0">
                <a:solidFill>
                  <a:schemeClr val="tx1">
                    <a:lumMod val="85000"/>
                    <a:lumOff val="15000"/>
                  </a:schemeClr>
                </a:solidFill>
                <a:latin typeface="Aptos" panose="020B0004020202020204" pitchFamily="34" charset="0"/>
              </a:rPr>
              <a:t>€500 ενισχυμένη φροντίδα για άτομα με παραπληγία</a:t>
            </a:r>
          </a:p>
          <a:p>
            <a:r>
              <a:rPr lang="el-GR" sz="2000" b="1" dirty="0">
                <a:solidFill>
                  <a:schemeClr val="tx1">
                    <a:lumMod val="85000"/>
                    <a:lumOff val="15000"/>
                  </a:schemeClr>
                </a:solidFill>
                <a:latin typeface="Aptos" panose="020B0004020202020204" pitchFamily="34" charset="0"/>
              </a:rPr>
              <a:t>€900 φροντίδας για άτομα με τετραπληγία</a:t>
            </a:r>
          </a:p>
          <a:p>
            <a:r>
              <a:rPr lang="el-GR" sz="2000" b="1" dirty="0">
                <a:solidFill>
                  <a:schemeClr val="tx1">
                    <a:lumMod val="85000"/>
                    <a:lumOff val="15000"/>
                  </a:schemeClr>
                </a:solidFill>
                <a:latin typeface="Aptos" panose="020B0004020202020204" pitchFamily="34" charset="0"/>
              </a:rPr>
              <a:t>€1100 ενισχυμένη φροντίδα για άτομα με τετραπληγία</a:t>
            </a:r>
            <a:endParaRPr lang="en-US" sz="2000" b="1" dirty="0">
              <a:solidFill>
                <a:schemeClr val="tx1">
                  <a:lumMod val="85000"/>
                  <a:lumOff val="15000"/>
                </a:schemeClr>
              </a:solidFill>
              <a:latin typeface="Aptos" panose="020B0004020202020204" pitchFamily="34" charset="0"/>
            </a:endParaRPr>
          </a:p>
          <a:p>
            <a:pPr lvl="1"/>
            <a:r>
              <a:rPr lang="el-GR" sz="1800" i="1" dirty="0">
                <a:solidFill>
                  <a:schemeClr val="tx1">
                    <a:lumMod val="85000"/>
                    <a:lumOff val="15000"/>
                  </a:schemeClr>
                </a:solidFill>
                <a:latin typeface="Aptos" panose="020B0004020202020204" pitchFamily="34" charset="0"/>
              </a:rPr>
              <a:t>Δικαιούχοι ενισχυμένης φροντίδας είναι όσα άτομα έχουν ανάγκες για εξειδικευμένη </a:t>
            </a:r>
            <a:r>
              <a:rPr lang="en-US" sz="1800" i="1" dirty="0">
                <a:solidFill>
                  <a:schemeClr val="tx1">
                    <a:lumMod val="85000"/>
                    <a:lumOff val="15000"/>
                  </a:schemeClr>
                </a:solidFill>
                <a:latin typeface="Aptos" panose="020B0004020202020204" pitchFamily="34" charset="0"/>
              </a:rPr>
              <a:t>&amp;</a:t>
            </a:r>
            <a:r>
              <a:rPr lang="el-GR" sz="1800" i="1" dirty="0">
                <a:solidFill>
                  <a:schemeClr val="tx1">
                    <a:lumMod val="85000"/>
                    <a:lumOff val="15000"/>
                  </a:schemeClr>
                </a:solidFill>
                <a:latin typeface="Aptos" panose="020B0004020202020204" pitchFamily="34" charset="0"/>
              </a:rPr>
              <a:t> αυξημένη φροντίδα λόγω σοβαρών προβλημάτων υγείας τα οποία προκάλεσε η αναπηρία και που θέτουν σε κίνδυνο τη ζωή τους όπως άτομα που κάνουν χρήση αναπνευστήρα ή ουροκαθετήρων σε μόνιμη βάση κ.α.</a:t>
            </a:r>
            <a:endParaRPr lang="el-GR" sz="1800" dirty="0">
              <a:solidFill>
                <a:schemeClr val="tx1">
                  <a:lumMod val="85000"/>
                  <a:lumOff val="15000"/>
                </a:schemeClr>
              </a:solidFill>
              <a:latin typeface="Aptos" panose="020B0004020202020204" pitchFamily="34" charset="0"/>
            </a:endParaRPr>
          </a:p>
        </p:txBody>
      </p:sp>
      <p:pic>
        <p:nvPicPr>
          <p:cNvPr id="9" name="Picture 8">
            <a:extLst>
              <a:ext uri="{FF2B5EF4-FFF2-40B4-BE49-F238E27FC236}">
                <a16:creationId xmlns:a16="http://schemas.microsoft.com/office/drawing/2014/main" id="{D46033E3-EE32-C548-851B-FF45EB5D06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5329" y="541635"/>
            <a:ext cx="3155696" cy="665455"/>
          </a:xfrm>
          <a:prstGeom prst="rect">
            <a:avLst/>
          </a:prstGeom>
        </p:spPr>
      </p:pic>
      <p:sp>
        <p:nvSpPr>
          <p:cNvPr id="3" name="Rectangle 1">
            <a:extLst>
              <a:ext uri="{FF2B5EF4-FFF2-40B4-BE49-F238E27FC236}">
                <a16:creationId xmlns:a16="http://schemas.microsoft.com/office/drawing/2014/main" id="{3E2B6753-449A-B7A0-D469-BA9CAC88C490}"/>
              </a:ext>
            </a:extLst>
          </p:cNvPr>
          <p:cNvSpPr>
            <a:spLocks noChangeArrowheads="1"/>
          </p:cNvSpPr>
          <p:nvPr/>
        </p:nvSpPr>
        <p:spPr bwMode="auto">
          <a:xfrm>
            <a:off x="0" y="-184666"/>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sp>
        <p:nvSpPr>
          <p:cNvPr id="4" name="Rectangle: Rounded Corners 3">
            <a:extLst>
              <a:ext uri="{FF2B5EF4-FFF2-40B4-BE49-F238E27FC236}">
                <a16:creationId xmlns:a16="http://schemas.microsoft.com/office/drawing/2014/main" id="{D8C2566D-D9C4-84FF-7FA4-A99F5C5D082E}"/>
              </a:ext>
            </a:extLst>
          </p:cNvPr>
          <p:cNvSpPr/>
          <p:nvPr/>
        </p:nvSpPr>
        <p:spPr>
          <a:xfrm>
            <a:off x="8457611" y="2750819"/>
            <a:ext cx="3373414" cy="1356361"/>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l-GR" sz="2000" b="1" dirty="0">
                <a:latin typeface="Bahnschrift" panose="020B0502040204020203" pitchFamily="34" charset="0"/>
              </a:rPr>
              <a:t>Όλα τα επιδόματα εδώ και </a:t>
            </a:r>
          </a:p>
          <a:p>
            <a:pPr algn="ctr"/>
            <a:r>
              <a:rPr lang="el-GR" sz="2000" b="1" dirty="0">
                <a:latin typeface="Bahnschrift" panose="020B0502040204020203" pitchFamily="34" charset="0"/>
              </a:rPr>
              <a:t>7 χρόνια παραμένουν στάσιμα</a:t>
            </a:r>
            <a:endParaRPr lang="en-GB" sz="2000" b="1" dirty="0">
              <a:latin typeface="Bahnschrift" panose="020B0502040204020203" pitchFamily="34" charset="0"/>
            </a:endParaRPr>
          </a:p>
        </p:txBody>
      </p:sp>
      <p:sp>
        <p:nvSpPr>
          <p:cNvPr id="5" name="Right Brace 4">
            <a:extLst>
              <a:ext uri="{FF2B5EF4-FFF2-40B4-BE49-F238E27FC236}">
                <a16:creationId xmlns:a16="http://schemas.microsoft.com/office/drawing/2014/main" id="{4B9535A8-14FA-D0E7-5D90-23D4D7322575}"/>
              </a:ext>
            </a:extLst>
          </p:cNvPr>
          <p:cNvSpPr/>
          <p:nvPr/>
        </p:nvSpPr>
        <p:spPr>
          <a:xfrm>
            <a:off x="8027083" y="2431178"/>
            <a:ext cx="191087" cy="2110740"/>
          </a:xfrm>
          <a:prstGeom prst="rightBrace">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015053219"/>
      </p:ext>
    </p:extLst>
  </p:cSld>
  <p:clrMapOvr>
    <a:masterClrMapping/>
  </p:clrMapOvr>
  <p:transition spd="slow">
    <p:push dir="d"/>
  </p:transition>
</p:sld>
</file>

<file path=ppt/theme/theme1.xml><?xml version="1.0" encoding="utf-8"?>
<a:theme xmlns:a="http://schemas.openxmlformats.org/drawingml/2006/main" name="Basis">
  <a:themeElements>
    <a:clrScheme name="Basis">
      <a:dk1>
        <a:sysClr val="windowText" lastClr="000000"/>
      </a:dk1>
      <a:lt1>
        <a:sysClr val="window" lastClr="FFFFFF"/>
      </a:lt1>
      <a:dk2>
        <a:srgbClr val="505046"/>
      </a:dk2>
      <a:lt2>
        <a:srgbClr val="EEECE1"/>
      </a:lt2>
      <a:accent1>
        <a:srgbClr val="DF5327"/>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TM03457444[[fn=Basis]]</Template>
  <TotalTime>414</TotalTime>
  <Words>2378</Words>
  <Application>Microsoft Office PowerPoint</Application>
  <PresentationFormat>Widescreen</PresentationFormat>
  <Paragraphs>195</Paragraphs>
  <Slides>17</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Abadi</vt:lpstr>
      <vt:lpstr>Aptos</vt:lpstr>
      <vt:lpstr>Aptos Narrow</vt:lpstr>
      <vt:lpstr>Arial</vt:lpstr>
      <vt:lpstr>Bahnschrift</vt:lpstr>
      <vt:lpstr>Bahnschrift SemiBold</vt:lpstr>
      <vt:lpstr>Corbel</vt:lpstr>
      <vt:lpstr>Basis</vt:lpstr>
      <vt:lpstr>PowerPoint Presentation</vt:lpstr>
      <vt:lpstr>Γιατί βρισκόμαστε σήμερα εδώ</vt:lpstr>
      <vt:lpstr>Η αξιοπρεπής διαβίωση είναι δικαίωμα</vt:lpstr>
      <vt:lpstr>Η αναπηρία έχει πραγματικό κόστος</vt:lpstr>
      <vt:lpstr>Τι σημαίνει πρακτικά η έλλειψη στήριξης;</vt:lpstr>
      <vt:lpstr>Η θέση μας είναι ξεκάθαρη</vt:lpstr>
      <vt:lpstr>PowerPoint Presentation</vt:lpstr>
      <vt:lpstr>Εξέλιξη Βασικών Επιδομάτων Β.Κ.Α.</vt:lpstr>
      <vt:lpstr>Ύψος Βασικών Επιδομάτων Β.Κ.Α. 2026</vt:lpstr>
      <vt:lpstr>Ετήσια Κρατική Δαπάνη 2025</vt:lpstr>
      <vt:lpstr>Επιπλέον Κρατικές Παροχές</vt:lpstr>
      <vt:lpstr>Γιατί ζητούμε αυξήσεις;</vt:lpstr>
      <vt:lpstr>PowerPoint Presentation</vt:lpstr>
      <vt:lpstr>PowerPoint Presentation</vt:lpstr>
      <vt:lpstr>Οι προτάσεις της ΟΠΑΚ</vt:lpstr>
      <vt:lpstr>Η κοινωνική πρόνοια χρειάζεται πράξεις &amp; υπευθυνότητα</vt:lpstr>
      <vt:lpstr>Σας ευχαριστούμε!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Dimitris Lambrianides</dc:creator>
  <cp:lastModifiedBy>Dimitris Lambrianides</cp:lastModifiedBy>
  <cp:revision>24</cp:revision>
  <dcterms:created xsi:type="dcterms:W3CDTF">2026-06-28T11:47:30Z</dcterms:created>
  <dcterms:modified xsi:type="dcterms:W3CDTF">2026-06-29T07:26:49Z</dcterms:modified>
</cp:coreProperties>
</file>